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84" r:id="rId5"/>
    <p:sldId id="283" r:id="rId6"/>
    <p:sldId id="285" r:id="rId7"/>
    <p:sldId id="286" r:id="rId8"/>
    <p:sldId id="287" r:id="rId9"/>
    <p:sldId id="288" r:id="rId10"/>
    <p:sldId id="282" r:id="rId11"/>
    <p:sldId id="289" r:id="rId12"/>
    <p:sldId id="290" r:id="rId13"/>
    <p:sldId id="291" r:id="rId14"/>
    <p:sldId id="29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6" autoAdjust="0"/>
    <p:restoredTop sz="94658" autoAdjust="0"/>
  </p:normalViewPr>
  <p:slideViewPr>
    <p:cSldViewPr>
      <p:cViewPr>
        <p:scale>
          <a:sx n="100" d="100"/>
          <a:sy n="100" d="100"/>
        </p:scale>
        <p:origin x="-5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7E19A9-564A-471B-85AF-DEC3E78C7D79}" type="doc">
      <dgm:prSet loTypeId="urn:microsoft.com/office/officeart/2005/8/layout/arrow2" loCatId="process" qsTypeId="urn:microsoft.com/office/officeart/2005/8/quickstyle/3d3" qsCatId="3D" csTypeId="urn:microsoft.com/office/officeart/2005/8/colors/accent1_1" csCatId="accent1" phldr="1"/>
      <dgm:spPr/>
    </dgm:pt>
    <dgm:pt modelId="{A3241EEB-5AC9-4996-A7D3-62EC14208A59}">
      <dgm:prSet phldrT="[Text]" custT="1"/>
      <dgm:spPr/>
      <dgm:t>
        <a:bodyPr/>
        <a:lstStyle/>
        <a:p>
          <a:pPr algn="ctr"/>
          <a:r>
            <a:rPr lang="en-GB" sz="1800" b="1" dirty="0">
              <a:solidFill>
                <a:schemeClr val="tx2">
                  <a:lumMod val="75000"/>
                </a:schemeClr>
              </a:solidFill>
            </a:rPr>
            <a:t>Cost Accounting</a:t>
          </a:r>
        </a:p>
      </dgm:t>
    </dgm:pt>
    <dgm:pt modelId="{3B118DAE-21C9-44CF-9461-6125571EBCA9}" type="parTrans" cxnId="{9F964241-34B3-4869-B762-CC2230D4EEF5}">
      <dgm:prSet/>
      <dgm:spPr/>
      <dgm:t>
        <a:bodyPr/>
        <a:lstStyle/>
        <a:p>
          <a:endParaRPr lang="en-GB"/>
        </a:p>
      </dgm:t>
    </dgm:pt>
    <dgm:pt modelId="{B12D2035-53A0-402E-9730-4647384639BC}" type="sibTrans" cxnId="{9F964241-34B3-4869-B762-CC2230D4EEF5}">
      <dgm:prSet/>
      <dgm:spPr/>
      <dgm:t>
        <a:bodyPr/>
        <a:lstStyle/>
        <a:p>
          <a:endParaRPr lang="en-GB"/>
        </a:p>
      </dgm:t>
    </dgm:pt>
    <dgm:pt modelId="{19DE48E9-02B4-45FE-A2EE-7D8E2142A269}">
      <dgm:prSet phldrT="[Text]" custT="1"/>
      <dgm:spPr/>
      <dgm:t>
        <a:bodyPr/>
        <a:lstStyle/>
        <a:p>
          <a:pPr algn="ctr"/>
          <a:r>
            <a:rPr lang="en-GB" sz="1800" b="1" dirty="0">
              <a:solidFill>
                <a:schemeClr val="tx2">
                  <a:lumMod val="75000"/>
                </a:schemeClr>
              </a:solidFill>
            </a:rPr>
            <a:t>Management Accounting</a:t>
          </a:r>
        </a:p>
      </dgm:t>
    </dgm:pt>
    <dgm:pt modelId="{E18B98DD-D876-4BF0-913A-647C6C27D8D2}" type="parTrans" cxnId="{7F1C7C94-4225-454A-8D0D-D7F01E54C580}">
      <dgm:prSet/>
      <dgm:spPr/>
      <dgm:t>
        <a:bodyPr/>
        <a:lstStyle/>
        <a:p>
          <a:endParaRPr lang="en-GB"/>
        </a:p>
      </dgm:t>
    </dgm:pt>
    <dgm:pt modelId="{21B2D1E5-5C7E-42B3-8091-76CF2F2C4623}" type="sibTrans" cxnId="{7F1C7C94-4225-454A-8D0D-D7F01E54C580}">
      <dgm:prSet/>
      <dgm:spPr/>
      <dgm:t>
        <a:bodyPr/>
        <a:lstStyle/>
        <a:p>
          <a:endParaRPr lang="en-GB"/>
        </a:p>
      </dgm:t>
    </dgm:pt>
    <dgm:pt modelId="{B1299D29-A4CD-4C85-81F7-F1F4CA0D40E2}">
      <dgm:prSet phldrT="[Text]" custT="1"/>
      <dgm:spPr/>
      <dgm:t>
        <a:bodyPr/>
        <a:lstStyle/>
        <a:p>
          <a:pPr algn="ctr"/>
          <a:r>
            <a:rPr lang="en-GB" sz="1800" b="1" dirty="0">
              <a:solidFill>
                <a:schemeClr val="tx2">
                  <a:lumMod val="75000"/>
                </a:schemeClr>
              </a:solidFill>
            </a:rPr>
            <a:t>Strategic Management Accounting</a:t>
          </a:r>
        </a:p>
      </dgm:t>
    </dgm:pt>
    <dgm:pt modelId="{6DF5D47F-5B0E-4BD9-A8AE-E78F0834E9DA}" type="parTrans" cxnId="{8EEB4846-2D83-4794-AF5E-2B0298ECB354}">
      <dgm:prSet/>
      <dgm:spPr/>
      <dgm:t>
        <a:bodyPr/>
        <a:lstStyle/>
        <a:p>
          <a:endParaRPr lang="en-GB"/>
        </a:p>
      </dgm:t>
    </dgm:pt>
    <dgm:pt modelId="{B84CFE46-B9A2-4EA9-850C-6C4EB3D5F5BD}" type="sibTrans" cxnId="{8EEB4846-2D83-4794-AF5E-2B0298ECB354}">
      <dgm:prSet/>
      <dgm:spPr/>
      <dgm:t>
        <a:bodyPr/>
        <a:lstStyle/>
        <a:p>
          <a:endParaRPr lang="en-GB"/>
        </a:p>
      </dgm:t>
    </dgm:pt>
    <dgm:pt modelId="{B65AB9F6-C4E4-45F1-BA69-7F2942136591}" type="pres">
      <dgm:prSet presAssocID="{7C7E19A9-564A-471B-85AF-DEC3E78C7D79}" presName="arrowDiagram" presStyleCnt="0">
        <dgm:presLayoutVars>
          <dgm:chMax val="5"/>
          <dgm:dir/>
          <dgm:resizeHandles val="exact"/>
        </dgm:presLayoutVars>
      </dgm:prSet>
      <dgm:spPr/>
    </dgm:pt>
    <dgm:pt modelId="{A0D705A8-88C5-4912-BA9D-CE65645C243A}" type="pres">
      <dgm:prSet presAssocID="{7C7E19A9-564A-471B-85AF-DEC3E78C7D79}" presName="arrow" presStyleLbl="bgShp" presStyleIdx="0" presStyleCnt="1"/>
      <dgm:spPr/>
      <dgm:t>
        <a:bodyPr/>
        <a:lstStyle/>
        <a:p>
          <a:endParaRPr lang="en-GB"/>
        </a:p>
      </dgm:t>
    </dgm:pt>
    <dgm:pt modelId="{A8E4E8D8-268D-422A-91E4-5866A7E19137}" type="pres">
      <dgm:prSet presAssocID="{7C7E19A9-564A-471B-85AF-DEC3E78C7D79}" presName="arrowDiagram3" presStyleCnt="0"/>
      <dgm:spPr/>
    </dgm:pt>
    <dgm:pt modelId="{4A36DEEF-EFD6-416F-9558-CF5EA7ED13CD}" type="pres">
      <dgm:prSet presAssocID="{A3241EEB-5AC9-4996-A7D3-62EC14208A59}" presName="bullet3a" presStyleLbl="node1" presStyleIdx="0" presStyleCnt="3"/>
      <dgm:spPr/>
    </dgm:pt>
    <dgm:pt modelId="{2C28DEF8-CF37-4C37-B306-73A5F81FC7AB}" type="pres">
      <dgm:prSet presAssocID="{A3241EEB-5AC9-4996-A7D3-62EC14208A59}" presName="textBox3a" presStyleLbl="revTx" presStyleIdx="0" presStyleCnt="3" custScaleX="161022" custLinFactNeighborX="27327" custLinFactNeighborY="5486">
        <dgm:presLayoutVars>
          <dgm:bulletEnabled val="1"/>
        </dgm:presLayoutVars>
      </dgm:prSet>
      <dgm:spPr/>
      <dgm:t>
        <a:bodyPr/>
        <a:lstStyle/>
        <a:p>
          <a:endParaRPr lang="en-GB"/>
        </a:p>
      </dgm:t>
    </dgm:pt>
    <dgm:pt modelId="{CBC813B1-4565-41A4-8E5E-7D5582275034}" type="pres">
      <dgm:prSet presAssocID="{19DE48E9-02B4-45FE-A2EE-7D8E2142A269}" presName="bullet3b" presStyleLbl="node1" presStyleIdx="1" presStyleCnt="3"/>
      <dgm:spPr/>
    </dgm:pt>
    <dgm:pt modelId="{E2EA9654-EC07-4C82-B6F7-6D830DEB7D28}" type="pres">
      <dgm:prSet presAssocID="{19DE48E9-02B4-45FE-A2EE-7D8E2142A269}" presName="textBox3b" presStyleLbl="revTx" presStyleIdx="1" presStyleCnt="3" custScaleX="119941" custScaleY="40851" custLinFactNeighborX="9634" custLinFactNeighborY="-17960">
        <dgm:presLayoutVars>
          <dgm:bulletEnabled val="1"/>
        </dgm:presLayoutVars>
      </dgm:prSet>
      <dgm:spPr/>
      <dgm:t>
        <a:bodyPr/>
        <a:lstStyle/>
        <a:p>
          <a:endParaRPr lang="en-GB"/>
        </a:p>
      </dgm:t>
    </dgm:pt>
    <dgm:pt modelId="{9C13516A-32F2-44FD-9F47-5A6197BAA40E}" type="pres">
      <dgm:prSet presAssocID="{B1299D29-A4CD-4C85-81F7-F1F4CA0D40E2}" presName="bullet3c" presStyleLbl="node1" presStyleIdx="2" presStyleCnt="3"/>
      <dgm:spPr/>
    </dgm:pt>
    <dgm:pt modelId="{B30424A1-6220-41CE-8000-96EF21B19E17}" type="pres">
      <dgm:prSet presAssocID="{B1299D29-A4CD-4C85-81F7-F1F4CA0D40E2}" presName="textBox3c" presStyleLbl="revTx" presStyleIdx="2" presStyleCnt="3" custScaleX="114103" custScaleY="40707" custLinFactNeighborX="-641" custLinFactNeighborY="-12424">
        <dgm:presLayoutVars>
          <dgm:bulletEnabled val="1"/>
        </dgm:presLayoutVars>
      </dgm:prSet>
      <dgm:spPr/>
      <dgm:t>
        <a:bodyPr/>
        <a:lstStyle/>
        <a:p>
          <a:endParaRPr lang="en-GB"/>
        </a:p>
      </dgm:t>
    </dgm:pt>
  </dgm:ptLst>
  <dgm:cxnLst>
    <dgm:cxn modelId="{262CD68F-4D21-4D0B-8DE0-16C50277247B}" type="presOf" srcId="{7C7E19A9-564A-471B-85AF-DEC3E78C7D79}" destId="{B65AB9F6-C4E4-45F1-BA69-7F2942136591}" srcOrd="0" destOrd="0" presId="urn:microsoft.com/office/officeart/2005/8/layout/arrow2"/>
    <dgm:cxn modelId="{7F1C7C94-4225-454A-8D0D-D7F01E54C580}" srcId="{7C7E19A9-564A-471B-85AF-DEC3E78C7D79}" destId="{19DE48E9-02B4-45FE-A2EE-7D8E2142A269}" srcOrd="1" destOrd="0" parTransId="{E18B98DD-D876-4BF0-913A-647C6C27D8D2}" sibTransId="{21B2D1E5-5C7E-42B3-8091-76CF2F2C4623}"/>
    <dgm:cxn modelId="{8EEB4846-2D83-4794-AF5E-2B0298ECB354}" srcId="{7C7E19A9-564A-471B-85AF-DEC3E78C7D79}" destId="{B1299D29-A4CD-4C85-81F7-F1F4CA0D40E2}" srcOrd="2" destOrd="0" parTransId="{6DF5D47F-5B0E-4BD9-A8AE-E78F0834E9DA}" sibTransId="{B84CFE46-B9A2-4EA9-850C-6C4EB3D5F5BD}"/>
    <dgm:cxn modelId="{E90A9247-255E-445B-994E-7054106ACC23}" type="presOf" srcId="{19DE48E9-02B4-45FE-A2EE-7D8E2142A269}" destId="{E2EA9654-EC07-4C82-B6F7-6D830DEB7D28}" srcOrd="0" destOrd="0" presId="urn:microsoft.com/office/officeart/2005/8/layout/arrow2"/>
    <dgm:cxn modelId="{6D97FD1C-FD61-4B41-BC28-23C51415DF3D}" type="presOf" srcId="{A3241EEB-5AC9-4996-A7D3-62EC14208A59}" destId="{2C28DEF8-CF37-4C37-B306-73A5F81FC7AB}" srcOrd="0" destOrd="0" presId="urn:microsoft.com/office/officeart/2005/8/layout/arrow2"/>
    <dgm:cxn modelId="{9F964241-34B3-4869-B762-CC2230D4EEF5}" srcId="{7C7E19A9-564A-471B-85AF-DEC3E78C7D79}" destId="{A3241EEB-5AC9-4996-A7D3-62EC14208A59}" srcOrd="0" destOrd="0" parTransId="{3B118DAE-21C9-44CF-9461-6125571EBCA9}" sibTransId="{B12D2035-53A0-402E-9730-4647384639BC}"/>
    <dgm:cxn modelId="{F8CE04C9-073E-4369-BA71-7D3BE105FE05}" type="presOf" srcId="{B1299D29-A4CD-4C85-81F7-F1F4CA0D40E2}" destId="{B30424A1-6220-41CE-8000-96EF21B19E17}" srcOrd="0" destOrd="0" presId="urn:microsoft.com/office/officeart/2005/8/layout/arrow2"/>
    <dgm:cxn modelId="{8931721C-6773-4347-B26C-E4B47A59AAB1}" type="presParOf" srcId="{B65AB9F6-C4E4-45F1-BA69-7F2942136591}" destId="{A0D705A8-88C5-4912-BA9D-CE65645C243A}" srcOrd="0" destOrd="0" presId="urn:microsoft.com/office/officeart/2005/8/layout/arrow2"/>
    <dgm:cxn modelId="{F5599D1E-AC5A-4F35-A36A-030828DB97D1}" type="presParOf" srcId="{B65AB9F6-C4E4-45F1-BA69-7F2942136591}" destId="{A8E4E8D8-268D-422A-91E4-5866A7E19137}" srcOrd="1" destOrd="0" presId="urn:microsoft.com/office/officeart/2005/8/layout/arrow2"/>
    <dgm:cxn modelId="{0CD2BE9F-026E-44E7-AA91-8E2734E1B7C8}" type="presParOf" srcId="{A8E4E8D8-268D-422A-91E4-5866A7E19137}" destId="{4A36DEEF-EFD6-416F-9558-CF5EA7ED13CD}" srcOrd="0" destOrd="0" presId="urn:microsoft.com/office/officeart/2005/8/layout/arrow2"/>
    <dgm:cxn modelId="{C4FC5D1E-AFD2-4905-8C76-51496518F8FB}" type="presParOf" srcId="{A8E4E8D8-268D-422A-91E4-5866A7E19137}" destId="{2C28DEF8-CF37-4C37-B306-73A5F81FC7AB}" srcOrd="1" destOrd="0" presId="urn:microsoft.com/office/officeart/2005/8/layout/arrow2"/>
    <dgm:cxn modelId="{CC61191E-6D4C-4CC6-8EDB-78F2DAB62A59}" type="presParOf" srcId="{A8E4E8D8-268D-422A-91E4-5866A7E19137}" destId="{CBC813B1-4565-41A4-8E5E-7D5582275034}" srcOrd="2" destOrd="0" presId="urn:microsoft.com/office/officeart/2005/8/layout/arrow2"/>
    <dgm:cxn modelId="{DE08B120-1C0F-4735-94C6-7DFE1037FD19}" type="presParOf" srcId="{A8E4E8D8-268D-422A-91E4-5866A7E19137}" destId="{E2EA9654-EC07-4C82-B6F7-6D830DEB7D28}" srcOrd="3" destOrd="0" presId="urn:microsoft.com/office/officeart/2005/8/layout/arrow2"/>
    <dgm:cxn modelId="{9BB8F320-046D-4658-A9CC-B609DBCAFFEF}" type="presParOf" srcId="{A8E4E8D8-268D-422A-91E4-5866A7E19137}" destId="{9C13516A-32F2-44FD-9F47-5A6197BAA40E}" srcOrd="4" destOrd="0" presId="urn:microsoft.com/office/officeart/2005/8/layout/arrow2"/>
    <dgm:cxn modelId="{B7B2DF79-D5F0-4387-BB30-9AC8F17B64CB}" type="presParOf" srcId="{A8E4E8D8-268D-422A-91E4-5866A7E19137}" destId="{B30424A1-6220-41CE-8000-96EF21B19E17}"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C178B1-BC94-47BB-AF5A-64A45A22BAC5}"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en-GB"/>
        </a:p>
      </dgm:t>
    </dgm:pt>
    <dgm:pt modelId="{AF27BB89-5FCF-454A-82C0-DCD5721354AD}">
      <dgm:prSet phldrT="[Text]" custT="1"/>
      <dgm:spPr/>
      <dgm:t>
        <a:bodyPr/>
        <a:lstStyle/>
        <a:p>
          <a:r>
            <a:rPr lang="en-GB" sz="1600" b="1" dirty="0"/>
            <a:t>Generic</a:t>
          </a:r>
          <a:r>
            <a:rPr lang="en-GB" sz="1600" dirty="0"/>
            <a:t> </a:t>
          </a:r>
        </a:p>
        <a:p>
          <a:r>
            <a:rPr lang="en-GB" sz="1200" dirty="0"/>
            <a:t>Traditional Management Accounting tools</a:t>
          </a:r>
        </a:p>
      </dgm:t>
    </dgm:pt>
    <dgm:pt modelId="{81BF33D9-A433-4DA9-AC69-826B8250BB29}" type="parTrans" cxnId="{BDC933A6-62A1-4575-B4BB-C4B9E8BA5B8C}">
      <dgm:prSet/>
      <dgm:spPr/>
      <dgm:t>
        <a:bodyPr/>
        <a:lstStyle/>
        <a:p>
          <a:endParaRPr lang="en-GB"/>
        </a:p>
      </dgm:t>
    </dgm:pt>
    <dgm:pt modelId="{AED66195-F8E3-4551-B92C-B8F22097ABB3}" type="sibTrans" cxnId="{BDC933A6-62A1-4575-B4BB-C4B9E8BA5B8C}">
      <dgm:prSet/>
      <dgm:spPr/>
      <dgm:t>
        <a:bodyPr/>
        <a:lstStyle/>
        <a:p>
          <a:endParaRPr lang="en-GB"/>
        </a:p>
      </dgm:t>
    </dgm:pt>
    <dgm:pt modelId="{088B39FF-6FC6-4DD1-8A41-542CF93A276E}">
      <dgm:prSet phldrT="[Text]" custT="1"/>
      <dgm:spPr/>
      <dgm:t>
        <a:bodyPr/>
        <a:lstStyle/>
        <a:p>
          <a:r>
            <a:rPr lang="en-GB" sz="800" b="1"/>
            <a:t>Decision making techniques</a:t>
          </a:r>
        </a:p>
      </dgm:t>
    </dgm:pt>
    <dgm:pt modelId="{24901891-1D10-45BE-BAAA-A067A1E1641F}" type="parTrans" cxnId="{1DCF1238-A085-47D3-94E9-84C5DDD05C28}">
      <dgm:prSet/>
      <dgm:spPr/>
      <dgm:t>
        <a:bodyPr/>
        <a:lstStyle/>
        <a:p>
          <a:endParaRPr lang="en-GB"/>
        </a:p>
      </dgm:t>
    </dgm:pt>
    <dgm:pt modelId="{7ECF35B3-D661-4556-96D1-D97012C2D70C}" type="sibTrans" cxnId="{1DCF1238-A085-47D3-94E9-84C5DDD05C28}">
      <dgm:prSet/>
      <dgm:spPr/>
      <dgm:t>
        <a:bodyPr/>
        <a:lstStyle/>
        <a:p>
          <a:endParaRPr lang="en-GB"/>
        </a:p>
      </dgm:t>
    </dgm:pt>
    <dgm:pt modelId="{07EED8E4-A435-4C65-B5E8-19994C972E69}">
      <dgm:prSet phldrT="[Text]" custT="1"/>
      <dgm:spPr/>
      <dgm:t>
        <a:bodyPr/>
        <a:lstStyle/>
        <a:p>
          <a:r>
            <a:rPr lang="en-GB" sz="800" b="1"/>
            <a:t>Cost Elements</a:t>
          </a:r>
        </a:p>
      </dgm:t>
    </dgm:pt>
    <dgm:pt modelId="{F0B90121-62C8-43D7-92A9-3D9DDA45C35E}" type="parTrans" cxnId="{2D3C40FB-643B-41A9-B6B6-DEFAC048C423}">
      <dgm:prSet/>
      <dgm:spPr/>
      <dgm:t>
        <a:bodyPr/>
        <a:lstStyle/>
        <a:p>
          <a:endParaRPr lang="en-GB"/>
        </a:p>
      </dgm:t>
    </dgm:pt>
    <dgm:pt modelId="{044F5AA7-F5A9-4192-94B9-344E730BD90F}" type="sibTrans" cxnId="{2D3C40FB-643B-41A9-B6B6-DEFAC048C423}">
      <dgm:prSet/>
      <dgm:spPr/>
      <dgm:t>
        <a:bodyPr/>
        <a:lstStyle/>
        <a:p>
          <a:endParaRPr lang="en-GB"/>
        </a:p>
      </dgm:t>
    </dgm:pt>
    <dgm:pt modelId="{B0E7A390-19EB-4D78-9EA7-F8A88593432B}">
      <dgm:prSet phldrT="[Text]" custT="1"/>
      <dgm:spPr/>
      <dgm:t>
        <a:bodyPr/>
        <a:lstStyle/>
        <a:p>
          <a:r>
            <a:rPr lang="en-GB" sz="1600" b="1"/>
            <a:t>Generic</a:t>
          </a:r>
          <a:r>
            <a:rPr lang="en-GB" sz="1600"/>
            <a:t> </a:t>
          </a:r>
        </a:p>
        <a:p>
          <a:r>
            <a:rPr lang="en-GB" sz="1200"/>
            <a:t>Strategic &amp; Modern Management Accounting Tools</a:t>
          </a:r>
        </a:p>
      </dgm:t>
    </dgm:pt>
    <dgm:pt modelId="{7689A373-13EF-41A4-8859-958A40E139EA}" type="parTrans" cxnId="{FC17C6D6-B79D-414A-A17A-14103ECA4C01}">
      <dgm:prSet/>
      <dgm:spPr/>
      <dgm:t>
        <a:bodyPr/>
        <a:lstStyle/>
        <a:p>
          <a:endParaRPr lang="en-GB"/>
        </a:p>
      </dgm:t>
    </dgm:pt>
    <dgm:pt modelId="{71948FC9-EFCA-4FB6-8C12-81F4BF20E544}" type="sibTrans" cxnId="{FC17C6D6-B79D-414A-A17A-14103ECA4C01}">
      <dgm:prSet/>
      <dgm:spPr/>
      <dgm:t>
        <a:bodyPr/>
        <a:lstStyle/>
        <a:p>
          <a:endParaRPr lang="en-GB"/>
        </a:p>
      </dgm:t>
    </dgm:pt>
    <dgm:pt modelId="{E2B30CA3-219A-427D-ABD9-C596D56E7611}">
      <dgm:prSet phldrT="[Text]"/>
      <dgm:spPr/>
      <dgm:t>
        <a:bodyPr/>
        <a:lstStyle/>
        <a:p>
          <a:r>
            <a:rPr lang="en-GB" b="1"/>
            <a:t>Balanced Scorcard</a:t>
          </a:r>
        </a:p>
        <a:p>
          <a:r>
            <a:rPr lang="en-GB" b="1"/>
            <a:t>(BSC)</a:t>
          </a:r>
        </a:p>
      </dgm:t>
    </dgm:pt>
    <dgm:pt modelId="{151C2186-F2FD-4AF9-9827-A8589CA6EB56}" type="parTrans" cxnId="{A1200FE6-8041-4F54-AB68-1A303A9B6EB0}">
      <dgm:prSet/>
      <dgm:spPr/>
      <dgm:t>
        <a:bodyPr/>
        <a:lstStyle/>
        <a:p>
          <a:endParaRPr lang="en-GB"/>
        </a:p>
      </dgm:t>
    </dgm:pt>
    <dgm:pt modelId="{C9C46D1B-C9D0-4241-B294-2D2CE12A9E5A}" type="sibTrans" cxnId="{A1200FE6-8041-4F54-AB68-1A303A9B6EB0}">
      <dgm:prSet/>
      <dgm:spPr/>
      <dgm:t>
        <a:bodyPr/>
        <a:lstStyle/>
        <a:p>
          <a:endParaRPr lang="en-GB"/>
        </a:p>
      </dgm:t>
    </dgm:pt>
    <dgm:pt modelId="{B2E7326F-330A-4F48-B3A0-5A3752C87A11}">
      <dgm:prSet phldrT="[Text]"/>
      <dgm:spPr/>
      <dgm:t>
        <a:bodyPr/>
        <a:lstStyle/>
        <a:p>
          <a:r>
            <a:rPr lang="en-GB" b="1"/>
            <a:t>Customer Profitability Analysis</a:t>
          </a:r>
        </a:p>
        <a:p>
          <a:r>
            <a:rPr lang="en-GB" b="1"/>
            <a:t>(CPA)</a:t>
          </a:r>
        </a:p>
      </dgm:t>
    </dgm:pt>
    <dgm:pt modelId="{F10866C4-2197-4972-957D-C46E6FEBBD09}" type="parTrans" cxnId="{A9AF4B1D-7860-4C9B-9E49-C617B2986BE5}">
      <dgm:prSet/>
      <dgm:spPr/>
      <dgm:t>
        <a:bodyPr/>
        <a:lstStyle/>
        <a:p>
          <a:endParaRPr lang="en-GB"/>
        </a:p>
      </dgm:t>
    </dgm:pt>
    <dgm:pt modelId="{6572A482-B3CD-4097-8BB2-E3BF98415ECF}" type="sibTrans" cxnId="{A9AF4B1D-7860-4C9B-9E49-C617B2986BE5}">
      <dgm:prSet/>
      <dgm:spPr/>
      <dgm:t>
        <a:bodyPr/>
        <a:lstStyle/>
        <a:p>
          <a:endParaRPr lang="en-GB"/>
        </a:p>
      </dgm:t>
    </dgm:pt>
    <dgm:pt modelId="{5162124A-AAA4-48A6-A2DE-19978D75A3EF}">
      <dgm:prSet phldrT="[Text]" custT="1"/>
      <dgm:spPr/>
      <dgm:t>
        <a:bodyPr/>
        <a:lstStyle/>
        <a:p>
          <a:r>
            <a:rPr lang="en-GB" sz="1600" b="1"/>
            <a:t>Industry Specific</a:t>
          </a:r>
        </a:p>
        <a:p>
          <a:endParaRPr lang="en-GB" sz="1000"/>
        </a:p>
        <a:p>
          <a:r>
            <a:rPr lang="en-GB" sz="1200"/>
            <a:t>Management Accounting Tools</a:t>
          </a:r>
        </a:p>
      </dgm:t>
    </dgm:pt>
    <dgm:pt modelId="{07910694-3122-417F-BFEB-F533288A47AE}" type="parTrans" cxnId="{5AA73918-924B-471A-BBF7-D210AC913C4E}">
      <dgm:prSet/>
      <dgm:spPr/>
      <dgm:t>
        <a:bodyPr/>
        <a:lstStyle/>
        <a:p>
          <a:endParaRPr lang="en-GB"/>
        </a:p>
      </dgm:t>
    </dgm:pt>
    <dgm:pt modelId="{35855F80-3766-463C-BCA8-6D2A223D432F}" type="sibTrans" cxnId="{5AA73918-924B-471A-BBF7-D210AC913C4E}">
      <dgm:prSet/>
      <dgm:spPr/>
      <dgm:t>
        <a:bodyPr/>
        <a:lstStyle/>
        <a:p>
          <a:endParaRPr lang="en-GB"/>
        </a:p>
      </dgm:t>
    </dgm:pt>
    <dgm:pt modelId="{04EC81A9-B2FF-433D-9152-63893536DC0E}">
      <dgm:prSet phldrT="[Text]"/>
      <dgm:spPr/>
      <dgm:t>
        <a:bodyPr/>
        <a:lstStyle/>
        <a:p>
          <a:r>
            <a:rPr lang="en-GB" b="1"/>
            <a:t>Industry Specific Ratio Analysis</a:t>
          </a:r>
        </a:p>
      </dgm:t>
    </dgm:pt>
    <dgm:pt modelId="{937DE2BC-A753-416D-896A-E26AC7E0219F}" type="parTrans" cxnId="{A89CD791-4B6D-41BD-869C-158046FB80BE}">
      <dgm:prSet/>
      <dgm:spPr/>
      <dgm:t>
        <a:bodyPr/>
        <a:lstStyle/>
        <a:p>
          <a:endParaRPr lang="en-GB"/>
        </a:p>
      </dgm:t>
    </dgm:pt>
    <dgm:pt modelId="{9CE90DA5-A609-4AE8-A79F-1C5F7DEE64EA}" type="sibTrans" cxnId="{A89CD791-4B6D-41BD-869C-158046FB80BE}">
      <dgm:prSet/>
      <dgm:spPr/>
      <dgm:t>
        <a:bodyPr/>
        <a:lstStyle/>
        <a:p>
          <a:endParaRPr lang="en-GB"/>
        </a:p>
      </dgm:t>
    </dgm:pt>
    <dgm:pt modelId="{C04824EC-1B50-4D3D-9FED-7435046EF665}">
      <dgm:prSet phldrT="[Text]"/>
      <dgm:spPr/>
      <dgm:t>
        <a:bodyPr/>
        <a:lstStyle/>
        <a:p>
          <a:r>
            <a:rPr lang="en-GB" b="1"/>
            <a:t>Revenue Management </a:t>
          </a:r>
        </a:p>
        <a:p>
          <a:r>
            <a:rPr lang="en-GB" b="1"/>
            <a:t>(Yield Management)</a:t>
          </a:r>
        </a:p>
      </dgm:t>
    </dgm:pt>
    <dgm:pt modelId="{C2F7D2EC-9B23-4327-91FB-33696EE8A1DC}" type="parTrans" cxnId="{DFEF4669-B522-480E-8AF9-96FDD7A43FDB}">
      <dgm:prSet/>
      <dgm:spPr/>
      <dgm:t>
        <a:bodyPr/>
        <a:lstStyle/>
        <a:p>
          <a:endParaRPr lang="en-GB"/>
        </a:p>
      </dgm:t>
    </dgm:pt>
    <dgm:pt modelId="{4FBDE3BA-7B4D-44A8-B1CB-8138FC9925F9}" type="sibTrans" cxnId="{DFEF4669-B522-480E-8AF9-96FDD7A43FDB}">
      <dgm:prSet/>
      <dgm:spPr/>
      <dgm:t>
        <a:bodyPr/>
        <a:lstStyle/>
        <a:p>
          <a:endParaRPr lang="en-GB"/>
        </a:p>
      </dgm:t>
    </dgm:pt>
    <dgm:pt modelId="{AD98E57C-34CB-4896-B214-48762AE17C0C}">
      <dgm:prSet phldrT="[Text]" custT="1"/>
      <dgm:spPr/>
      <dgm:t>
        <a:bodyPr/>
        <a:lstStyle/>
        <a:p>
          <a:r>
            <a:rPr lang="en-GB" sz="800" b="1"/>
            <a:t>Cost Volume Profit Analysis (CVP)</a:t>
          </a:r>
        </a:p>
      </dgm:t>
    </dgm:pt>
    <dgm:pt modelId="{24C7806B-CF36-456F-B830-A44B9B0494A2}" type="parTrans" cxnId="{70CE9358-D6EF-4347-BD5C-BF8A0D35F517}">
      <dgm:prSet/>
      <dgm:spPr/>
      <dgm:t>
        <a:bodyPr/>
        <a:lstStyle/>
        <a:p>
          <a:endParaRPr lang="en-GB"/>
        </a:p>
      </dgm:t>
    </dgm:pt>
    <dgm:pt modelId="{FECB6B0E-85D6-46B3-A18F-3F8CCC1D435D}" type="sibTrans" cxnId="{70CE9358-D6EF-4347-BD5C-BF8A0D35F517}">
      <dgm:prSet/>
      <dgm:spPr/>
      <dgm:t>
        <a:bodyPr/>
        <a:lstStyle/>
        <a:p>
          <a:endParaRPr lang="en-GB"/>
        </a:p>
      </dgm:t>
    </dgm:pt>
    <dgm:pt modelId="{282E895D-4386-409A-89A1-DCE009722D13}">
      <dgm:prSet phldrT="[Text]" custT="1"/>
      <dgm:spPr/>
      <dgm:t>
        <a:bodyPr/>
        <a:lstStyle/>
        <a:p>
          <a:r>
            <a:rPr lang="en-GB" sz="800" b="1"/>
            <a:t>Pricing methods</a:t>
          </a:r>
        </a:p>
      </dgm:t>
    </dgm:pt>
    <dgm:pt modelId="{D6FA87BB-C86F-4A62-96C3-6B3A58A0AEAE}" type="parTrans" cxnId="{B8568ED1-54AE-479A-A63A-776E9E13FFF9}">
      <dgm:prSet/>
      <dgm:spPr/>
      <dgm:t>
        <a:bodyPr/>
        <a:lstStyle/>
        <a:p>
          <a:endParaRPr lang="en-GB"/>
        </a:p>
      </dgm:t>
    </dgm:pt>
    <dgm:pt modelId="{1AF27CA8-AE26-499B-9EA7-00D69B390CF9}" type="sibTrans" cxnId="{B8568ED1-54AE-479A-A63A-776E9E13FFF9}">
      <dgm:prSet/>
      <dgm:spPr/>
      <dgm:t>
        <a:bodyPr/>
        <a:lstStyle/>
        <a:p>
          <a:endParaRPr lang="en-GB"/>
        </a:p>
      </dgm:t>
    </dgm:pt>
    <dgm:pt modelId="{24350FFB-C0BE-45FD-ACFB-6FE1EEA557BA}">
      <dgm:prSet phldrT="[Text]" custT="1"/>
      <dgm:spPr/>
      <dgm:t>
        <a:bodyPr/>
        <a:lstStyle/>
        <a:p>
          <a:r>
            <a:rPr lang="en-GB" sz="800" b="1"/>
            <a:t>Budgeting</a:t>
          </a:r>
        </a:p>
      </dgm:t>
    </dgm:pt>
    <dgm:pt modelId="{C94BB917-63FC-4C32-9CCE-AA69B9126429}" type="parTrans" cxnId="{C3FBEB14-2239-4E10-B0DD-6C2434518C12}">
      <dgm:prSet/>
      <dgm:spPr/>
      <dgm:t>
        <a:bodyPr/>
        <a:lstStyle/>
        <a:p>
          <a:endParaRPr lang="en-GB"/>
        </a:p>
      </dgm:t>
    </dgm:pt>
    <dgm:pt modelId="{A5EF016C-161E-4F3B-B2BE-4D5F68A8A465}" type="sibTrans" cxnId="{C3FBEB14-2239-4E10-B0DD-6C2434518C12}">
      <dgm:prSet/>
      <dgm:spPr/>
      <dgm:t>
        <a:bodyPr/>
        <a:lstStyle/>
        <a:p>
          <a:endParaRPr lang="en-GB"/>
        </a:p>
      </dgm:t>
    </dgm:pt>
    <dgm:pt modelId="{3F015837-12A9-4A4A-9E9B-91D0609C928A}">
      <dgm:prSet phldrT="[Text]" custT="1"/>
      <dgm:spPr/>
      <dgm:t>
        <a:bodyPr/>
        <a:lstStyle/>
        <a:p>
          <a:r>
            <a:rPr lang="en-GB" sz="800" b="1"/>
            <a:t>Performanace measurement</a:t>
          </a:r>
        </a:p>
      </dgm:t>
    </dgm:pt>
    <dgm:pt modelId="{87C5680A-3D3C-4F8B-92F3-9FAA11B127E3}" type="parTrans" cxnId="{A8D3977B-2E92-4440-875A-FB652F271B91}">
      <dgm:prSet/>
      <dgm:spPr/>
      <dgm:t>
        <a:bodyPr/>
        <a:lstStyle/>
        <a:p>
          <a:endParaRPr lang="en-GB"/>
        </a:p>
      </dgm:t>
    </dgm:pt>
    <dgm:pt modelId="{DB0A2AA1-4252-4C91-BB3F-D4434F1680BD}" type="sibTrans" cxnId="{A8D3977B-2E92-4440-875A-FB652F271B91}">
      <dgm:prSet/>
      <dgm:spPr/>
      <dgm:t>
        <a:bodyPr/>
        <a:lstStyle/>
        <a:p>
          <a:endParaRPr lang="en-GB"/>
        </a:p>
      </dgm:t>
    </dgm:pt>
    <dgm:pt modelId="{35AB993F-760A-4ED0-9F6E-584B2A956B3B}">
      <dgm:prSet phldrT="[Text]" custT="1"/>
      <dgm:spPr/>
      <dgm:t>
        <a:bodyPr/>
        <a:lstStyle/>
        <a:p>
          <a:r>
            <a:rPr lang="en-GB" sz="800" b="1"/>
            <a:t>Working Capital Management</a:t>
          </a:r>
        </a:p>
      </dgm:t>
    </dgm:pt>
    <dgm:pt modelId="{A68F7D19-334D-46B1-A832-A614453C701E}" type="parTrans" cxnId="{55F1973C-5E4A-45D9-B300-9F646D9218E0}">
      <dgm:prSet/>
      <dgm:spPr/>
      <dgm:t>
        <a:bodyPr/>
        <a:lstStyle/>
        <a:p>
          <a:endParaRPr lang="en-GB"/>
        </a:p>
      </dgm:t>
    </dgm:pt>
    <dgm:pt modelId="{DA5061D7-6364-4741-96C2-D05ED045F75E}" type="sibTrans" cxnId="{55F1973C-5E4A-45D9-B300-9F646D9218E0}">
      <dgm:prSet/>
      <dgm:spPr/>
      <dgm:t>
        <a:bodyPr/>
        <a:lstStyle/>
        <a:p>
          <a:endParaRPr lang="en-GB"/>
        </a:p>
      </dgm:t>
    </dgm:pt>
    <dgm:pt modelId="{CDD6EA22-D25C-495B-A75C-4F8469A43C1A}">
      <dgm:prSet phldrT="[Text]" custT="1"/>
      <dgm:spPr/>
      <dgm:t>
        <a:bodyPr/>
        <a:lstStyle/>
        <a:p>
          <a:r>
            <a:rPr lang="en-GB" sz="800" b="1"/>
            <a:t>Capital Investment Appraisal </a:t>
          </a:r>
        </a:p>
        <a:p>
          <a:r>
            <a:rPr lang="en-GB" sz="800" b="1"/>
            <a:t>(PBP, ARR, NPV, IRR)</a:t>
          </a:r>
        </a:p>
      </dgm:t>
    </dgm:pt>
    <dgm:pt modelId="{64D83C2F-FAC7-4ABE-A999-25A90E5FC260}" type="parTrans" cxnId="{6DD7C13D-113B-4A70-8549-C8CD4BEE20ED}">
      <dgm:prSet/>
      <dgm:spPr/>
      <dgm:t>
        <a:bodyPr/>
        <a:lstStyle/>
        <a:p>
          <a:endParaRPr lang="en-GB"/>
        </a:p>
      </dgm:t>
    </dgm:pt>
    <dgm:pt modelId="{815E4A84-29A2-4F4B-8E56-021764D09D6C}" type="sibTrans" cxnId="{6DD7C13D-113B-4A70-8549-C8CD4BEE20ED}">
      <dgm:prSet/>
      <dgm:spPr/>
      <dgm:t>
        <a:bodyPr/>
        <a:lstStyle/>
        <a:p>
          <a:endParaRPr lang="en-GB"/>
        </a:p>
      </dgm:t>
    </dgm:pt>
    <dgm:pt modelId="{07C27D1D-2A14-49A3-A26C-607E378F5D93}">
      <dgm:prSet phldrT="[Text]" custT="1"/>
      <dgm:spPr/>
      <dgm:t>
        <a:bodyPr/>
        <a:lstStyle/>
        <a:p>
          <a:r>
            <a:rPr lang="en-GB" sz="800" b="1"/>
            <a:t>Ratio Analysis</a:t>
          </a:r>
        </a:p>
      </dgm:t>
    </dgm:pt>
    <dgm:pt modelId="{A1F113CF-F68B-45A8-B20A-7B17138CE6F5}" type="parTrans" cxnId="{82BB6FC0-FC7E-4539-B0F4-4678E5EC87AB}">
      <dgm:prSet/>
      <dgm:spPr/>
      <dgm:t>
        <a:bodyPr/>
        <a:lstStyle/>
        <a:p>
          <a:endParaRPr lang="en-GB"/>
        </a:p>
      </dgm:t>
    </dgm:pt>
    <dgm:pt modelId="{B07E2495-538C-4682-B8C4-C40691D4C061}" type="sibTrans" cxnId="{82BB6FC0-FC7E-4539-B0F4-4678E5EC87AB}">
      <dgm:prSet/>
      <dgm:spPr/>
      <dgm:t>
        <a:bodyPr/>
        <a:lstStyle/>
        <a:p>
          <a:endParaRPr lang="en-GB"/>
        </a:p>
      </dgm:t>
    </dgm:pt>
    <dgm:pt modelId="{F94E5321-35FA-4BD0-97AB-8E4BF327CDDF}">
      <dgm:prSet phldrT="[Text]"/>
      <dgm:spPr/>
      <dgm:t>
        <a:bodyPr/>
        <a:lstStyle/>
        <a:p>
          <a:r>
            <a:rPr lang="en-GB" b="1"/>
            <a:t>Critical Success Factors</a:t>
          </a:r>
        </a:p>
        <a:p>
          <a:r>
            <a:rPr lang="en-GB" b="1"/>
            <a:t>(CSFs)</a:t>
          </a:r>
        </a:p>
      </dgm:t>
    </dgm:pt>
    <dgm:pt modelId="{D7827F0C-B4BF-4CF0-B5E7-0A5B03860F38}" type="parTrans" cxnId="{A6C8B065-4F26-424F-A324-CC93D2559DCC}">
      <dgm:prSet/>
      <dgm:spPr/>
      <dgm:t>
        <a:bodyPr/>
        <a:lstStyle/>
        <a:p>
          <a:endParaRPr lang="en-GB"/>
        </a:p>
      </dgm:t>
    </dgm:pt>
    <dgm:pt modelId="{BB7E8176-2AED-4986-BE93-0CB66EAECC07}" type="sibTrans" cxnId="{A6C8B065-4F26-424F-A324-CC93D2559DCC}">
      <dgm:prSet/>
      <dgm:spPr/>
      <dgm:t>
        <a:bodyPr/>
        <a:lstStyle/>
        <a:p>
          <a:endParaRPr lang="en-GB"/>
        </a:p>
      </dgm:t>
    </dgm:pt>
    <dgm:pt modelId="{19AF476D-B405-4BBE-B692-46730008AEFA}">
      <dgm:prSet phldrT="[Text]"/>
      <dgm:spPr/>
      <dgm:t>
        <a:bodyPr/>
        <a:lstStyle/>
        <a:p>
          <a:r>
            <a:rPr lang="en-GB" b="1"/>
            <a:t>Activity Based Costing</a:t>
          </a:r>
        </a:p>
        <a:p>
          <a:r>
            <a:rPr lang="en-GB" b="1"/>
            <a:t>(ABC)</a:t>
          </a:r>
        </a:p>
      </dgm:t>
    </dgm:pt>
    <dgm:pt modelId="{7BC1E873-3D60-4753-82CB-45A1CE074CBD}" type="parTrans" cxnId="{865FC8C6-74DD-4357-9C96-E6BB98FD43EF}">
      <dgm:prSet/>
      <dgm:spPr/>
      <dgm:t>
        <a:bodyPr/>
        <a:lstStyle/>
        <a:p>
          <a:endParaRPr lang="en-GB"/>
        </a:p>
      </dgm:t>
    </dgm:pt>
    <dgm:pt modelId="{7A551D09-DB64-40B3-95B1-29B71EB89163}" type="sibTrans" cxnId="{865FC8C6-74DD-4357-9C96-E6BB98FD43EF}">
      <dgm:prSet/>
      <dgm:spPr/>
      <dgm:t>
        <a:bodyPr/>
        <a:lstStyle/>
        <a:p>
          <a:endParaRPr lang="en-GB"/>
        </a:p>
      </dgm:t>
    </dgm:pt>
    <dgm:pt modelId="{55D0E7C1-B79B-4123-8CCF-63C2D88B86CE}">
      <dgm:prSet phldrT="[Text]" custT="1"/>
      <dgm:spPr/>
      <dgm:t>
        <a:bodyPr/>
        <a:lstStyle/>
        <a:p>
          <a:r>
            <a:rPr lang="en-GB" sz="800" b="1"/>
            <a:t>Environmental Management Accounting</a:t>
          </a:r>
        </a:p>
        <a:p>
          <a:r>
            <a:rPr lang="en-GB" sz="800" b="1"/>
            <a:t>(EMA</a:t>
          </a:r>
          <a:r>
            <a:rPr lang="en-GB" sz="700"/>
            <a:t>)</a:t>
          </a:r>
        </a:p>
      </dgm:t>
    </dgm:pt>
    <dgm:pt modelId="{6C25E568-A5DD-40C8-A112-DC21CE8F3DC5}" type="parTrans" cxnId="{F9AE6ACE-9C8B-429D-90AC-268225FDD078}">
      <dgm:prSet/>
      <dgm:spPr/>
      <dgm:t>
        <a:bodyPr/>
        <a:lstStyle/>
        <a:p>
          <a:endParaRPr lang="en-GB"/>
        </a:p>
      </dgm:t>
    </dgm:pt>
    <dgm:pt modelId="{B4FEBCA7-6401-4320-BDE7-EF9F907FC3F3}" type="sibTrans" cxnId="{F9AE6ACE-9C8B-429D-90AC-268225FDD078}">
      <dgm:prSet/>
      <dgm:spPr/>
      <dgm:t>
        <a:bodyPr/>
        <a:lstStyle/>
        <a:p>
          <a:endParaRPr lang="en-GB"/>
        </a:p>
      </dgm:t>
    </dgm:pt>
    <dgm:pt modelId="{3CF2DB1E-1A13-48A7-90DC-E756E64B95C5}">
      <dgm:prSet phldrT="[Text]"/>
      <dgm:spPr/>
      <dgm:t>
        <a:bodyPr/>
        <a:lstStyle/>
        <a:p>
          <a:r>
            <a:rPr lang="en-GB" b="1"/>
            <a:t>Uniform System of Accounts for the Lodging Industry (USALI)</a:t>
          </a:r>
        </a:p>
      </dgm:t>
    </dgm:pt>
    <dgm:pt modelId="{D177A3E7-2CC1-4AC1-A8C1-10A72E131BAF}" type="parTrans" cxnId="{1A90A1D2-6D71-4215-A5F3-A579668B25E8}">
      <dgm:prSet/>
      <dgm:spPr/>
      <dgm:t>
        <a:bodyPr/>
        <a:lstStyle/>
        <a:p>
          <a:endParaRPr lang="en-GB"/>
        </a:p>
      </dgm:t>
    </dgm:pt>
    <dgm:pt modelId="{18988FEC-8AE9-489F-AA88-2E208C7F235D}" type="sibTrans" cxnId="{1A90A1D2-6D71-4215-A5F3-A579668B25E8}">
      <dgm:prSet/>
      <dgm:spPr/>
      <dgm:t>
        <a:bodyPr/>
        <a:lstStyle/>
        <a:p>
          <a:endParaRPr lang="en-GB"/>
        </a:p>
      </dgm:t>
    </dgm:pt>
    <dgm:pt modelId="{44FA4E71-D5C0-4AEC-A17D-AB656AF47494}">
      <dgm:prSet phldrT="[Text]"/>
      <dgm:spPr/>
      <dgm:t>
        <a:bodyPr/>
        <a:lstStyle/>
        <a:p>
          <a:r>
            <a:rPr lang="en-GB" b="1"/>
            <a:t>Activity Based Management</a:t>
          </a:r>
        </a:p>
        <a:p>
          <a:r>
            <a:rPr lang="en-GB" b="1"/>
            <a:t>(ABM)</a:t>
          </a:r>
        </a:p>
      </dgm:t>
    </dgm:pt>
    <dgm:pt modelId="{B104E3C9-D0AB-4367-988B-19CF714EAA3C}" type="parTrans" cxnId="{3658DE3B-7129-4815-AA8F-4C2F590C9A61}">
      <dgm:prSet/>
      <dgm:spPr/>
      <dgm:t>
        <a:bodyPr/>
        <a:lstStyle/>
        <a:p>
          <a:endParaRPr lang="en-GB"/>
        </a:p>
      </dgm:t>
    </dgm:pt>
    <dgm:pt modelId="{2D9069B2-A3D6-44D3-9834-BFAD8E75EC79}" type="sibTrans" cxnId="{3658DE3B-7129-4815-AA8F-4C2F590C9A61}">
      <dgm:prSet/>
      <dgm:spPr/>
      <dgm:t>
        <a:bodyPr/>
        <a:lstStyle/>
        <a:p>
          <a:endParaRPr lang="en-GB"/>
        </a:p>
      </dgm:t>
    </dgm:pt>
    <dgm:pt modelId="{749C07C3-8A95-4BD6-A2C6-4C34DC312D57}">
      <dgm:prSet phldrT="[Text]"/>
      <dgm:spPr/>
      <dgm:t>
        <a:bodyPr/>
        <a:lstStyle/>
        <a:p>
          <a:r>
            <a:rPr lang="en-GB" b="1"/>
            <a:t>Benchmarking</a:t>
          </a:r>
        </a:p>
      </dgm:t>
    </dgm:pt>
    <dgm:pt modelId="{56D7F4E1-F4A9-4626-8161-8E3228CD96DB}" type="parTrans" cxnId="{C2CD8BB0-336E-4347-B524-0813DA70B170}">
      <dgm:prSet/>
      <dgm:spPr/>
      <dgm:t>
        <a:bodyPr/>
        <a:lstStyle/>
        <a:p>
          <a:endParaRPr lang="en-GB"/>
        </a:p>
      </dgm:t>
    </dgm:pt>
    <dgm:pt modelId="{22CDCE96-365C-4E68-80BE-D7BFAA9B96FE}" type="sibTrans" cxnId="{C2CD8BB0-336E-4347-B524-0813DA70B170}">
      <dgm:prSet/>
      <dgm:spPr/>
      <dgm:t>
        <a:bodyPr/>
        <a:lstStyle/>
        <a:p>
          <a:endParaRPr lang="en-GB"/>
        </a:p>
      </dgm:t>
    </dgm:pt>
    <dgm:pt modelId="{89B0AB31-BB1D-4001-8B06-BEC8CED93E03}" type="pres">
      <dgm:prSet presAssocID="{A6C178B1-BC94-47BB-AF5A-64A45A22BAC5}" presName="theList" presStyleCnt="0">
        <dgm:presLayoutVars>
          <dgm:dir/>
          <dgm:animLvl val="lvl"/>
          <dgm:resizeHandles val="exact"/>
        </dgm:presLayoutVars>
      </dgm:prSet>
      <dgm:spPr/>
      <dgm:t>
        <a:bodyPr/>
        <a:lstStyle/>
        <a:p>
          <a:endParaRPr lang="en-US"/>
        </a:p>
      </dgm:t>
    </dgm:pt>
    <dgm:pt modelId="{1D272685-D0DB-436F-A2DC-523CF966EDBF}" type="pres">
      <dgm:prSet presAssocID="{AF27BB89-5FCF-454A-82C0-DCD5721354AD}" presName="compNode" presStyleCnt="0"/>
      <dgm:spPr/>
    </dgm:pt>
    <dgm:pt modelId="{F43ECB63-EDCA-4A4C-966D-BCA5F0B6E451}" type="pres">
      <dgm:prSet presAssocID="{AF27BB89-5FCF-454A-82C0-DCD5721354AD}" presName="aNode" presStyleLbl="bgShp" presStyleIdx="0" presStyleCnt="3"/>
      <dgm:spPr/>
      <dgm:t>
        <a:bodyPr/>
        <a:lstStyle/>
        <a:p>
          <a:endParaRPr lang="en-GB"/>
        </a:p>
      </dgm:t>
    </dgm:pt>
    <dgm:pt modelId="{B854CA33-671F-4892-A3B8-33E0D47F92FC}" type="pres">
      <dgm:prSet presAssocID="{AF27BB89-5FCF-454A-82C0-DCD5721354AD}" presName="textNode" presStyleLbl="bgShp" presStyleIdx="0" presStyleCnt="3"/>
      <dgm:spPr/>
      <dgm:t>
        <a:bodyPr/>
        <a:lstStyle/>
        <a:p>
          <a:endParaRPr lang="en-GB"/>
        </a:p>
      </dgm:t>
    </dgm:pt>
    <dgm:pt modelId="{6DF87597-6EDA-4B1A-8192-8B3BC0738CFF}" type="pres">
      <dgm:prSet presAssocID="{AF27BB89-5FCF-454A-82C0-DCD5721354AD}" presName="compChildNode" presStyleCnt="0"/>
      <dgm:spPr/>
    </dgm:pt>
    <dgm:pt modelId="{5395EDEB-B37B-415C-9340-5083AB6B15BF}" type="pres">
      <dgm:prSet presAssocID="{AF27BB89-5FCF-454A-82C0-DCD5721354AD}" presName="theInnerList" presStyleCnt="0"/>
      <dgm:spPr/>
    </dgm:pt>
    <dgm:pt modelId="{535ED2FB-65AD-4C9D-BDD4-DC5C5E1687C1}" type="pres">
      <dgm:prSet presAssocID="{088B39FF-6FC6-4DD1-8A41-542CF93A276E}" presName="childNode" presStyleLbl="node1" presStyleIdx="0" presStyleCnt="19" custLinFactNeighborY="14205">
        <dgm:presLayoutVars>
          <dgm:bulletEnabled val="1"/>
        </dgm:presLayoutVars>
      </dgm:prSet>
      <dgm:spPr/>
      <dgm:t>
        <a:bodyPr/>
        <a:lstStyle/>
        <a:p>
          <a:endParaRPr lang="en-GB"/>
        </a:p>
      </dgm:t>
    </dgm:pt>
    <dgm:pt modelId="{51F48458-23EF-4185-8F8C-6D87E226AD6B}" type="pres">
      <dgm:prSet presAssocID="{088B39FF-6FC6-4DD1-8A41-542CF93A276E}" presName="aSpace2" presStyleCnt="0"/>
      <dgm:spPr/>
    </dgm:pt>
    <dgm:pt modelId="{B3C7BE2D-09B6-4727-80C6-3DF6986E8A66}" type="pres">
      <dgm:prSet presAssocID="{07EED8E4-A435-4C65-B5E8-19994C972E69}" presName="childNode" presStyleLbl="node1" presStyleIdx="1" presStyleCnt="19">
        <dgm:presLayoutVars>
          <dgm:bulletEnabled val="1"/>
        </dgm:presLayoutVars>
      </dgm:prSet>
      <dgm:spPr/>
      <dgm:t>
        <a:bodyPr/>
        <a:lstStyle/>
        <a:p>
          <a:endParaRPr lang="en-GB"/>
        </a:p>
      </dgm:t>
    </dgm:pt>
    <dgm:pt modelId="{20155902-96FD-4857-9841-61A45FF2D15E}" type="pres">
      <dgm:prSet presAssocID="{07EED8E4-A435-4C65-B5E8-19994C972E69}" presName="aSpace2" presStyleCnt="0"/>
      <dgm:spPr/>
    </dgm:pt>
    <dgm:pt modelId="{5052B375-BAEC-4571-A162-3C6026002E91}" type="pres">
      <dgm:prSet presAssocID="{AD98E57C-34CB-4896-B214-48762AE17C0C}" presName="childNode" presStyleLbl="node1" presStyleIdx="2" presStyleCnt="19">
        <dgm:presLayoutVars>
          <dgm:bulletEnabled val="1"/>
        </dgm:presLayoutVars>
      </dgm:prSet>
      <dgm:spPr/>
      <dgm:t>
        <a:bodyPr/>
        <a:lstStyle/>
        <a:p>
          <a:endParaRPr lang="en-GB"/>
        </a:p>
      </dgm:t>
    </dgm:pt>
    <dgm:pt modelId="{894D671C-502B-4820-9220-33C784458017}" type="pres">
      <dgm:prSet presAssocID="{AD98E57C-34CB-4896-B214-48762AE17C0C}" presName="aSpace2" presStyleCnt="0"/>
      <dgm:spPr/>
    </dgm:pt>
    <dgm:pt modelId="{099DBC5D-CE0C-474C-BA52-796454371A11}" type="pres">
      <dgm:prSet presAssocID="{282E895D-4386-409A-89A1-DCE009722D13}" presName="childNode" presStyleLbl="node1" presStyleIdx="3" presStyleCnt="19">
        <dgm:presLayoutVars>
          <dgm:bulletEnabled val="1"/>
        </dgm:presLayoutVars>
      </dgm:prSet>
      <dgm:spPr/>
      <dgm:t>
        <a:bodyPr/>
        <a:lstStyle/>
        <a:p>
          <a:endParaRPr lang="en-GB"/>
        </a:p>
      </dgm:t>
    </dgm:pt>
    <dgm:pt modelId="{F9FCF43B-4E44-4A66-8B3F-D9868441B9A5}" type="pres">
      <dgm:prSet presAssocID="{282E895D-4386-409A-89A1-DCE009722D13}" presName="aSpace2" presStyleCnt="0"/>
      <dgm:spPr/>
    </dgm:pt>
    <dgm:pt modelId="{96BBF584-E445-4FB2-B667-16A691F60A89}" type="pres">
      <dgm:prSet presAssocID="{24350FFB-C0BE-45FD-ACFB-6FE1EEA557BA}" presName="childNode" presStyleLbl="node1" presStyleIdx="4" presStyleCnt="19">
        <dgm:presLayoutVars>
          <dgm:bulletEnabled val="1"/>
        </dgm:presLayoutVars>
      </dgm:prSet>
      <dgm:spPr/>
      <dgm:t>
        <a:bodyPr/>
        <a:lstStyle/>
        <a:p>
          <a:endParaRPr lang="en-GB"/>
        </a:p>
      </dgm:t>
    </dgm:pt>
    <dgm:pt modelId="{03C8592E-C7D5-493B-9D26-C888ADD6B830}" type="pres">
      <dgm:prSet presAssocID="{24350FFB-C0BE-45FD-ACFB-6FE1EEA557BA}" presName="aSpace2" presStyleCnt="0"/>
      <dgm:spPr/>
    </dgm:pt>
    <dgm:pt modelId="{01CBBF0B-AD8C-4EA6-BBB2-30B5B57C81D8}" type="pres">
      <dgm:prSet presAssocID="{3F015837-12A9-4A4A-9E9B-91D0609C928A}" presName="childNode" presStyleLbl="node1" presStyleIdx="5" presStyleCnt="19">
        <dgm:presLayoutVars>
          <dgm:bulletEnabled val="1"/>
        </dgm:presLayoutVars>
      </dgm:prSet>
      <dgm:spPr/>
      <dgm:t>
        <a:bodyPr/>
        <a:lstStyle/>
        <a:p>
          <a:endParaRPr lang="en-GB"/>
        </a:p>
      </dgm:t>
    </dgm:pt>
    <dgm:pt modelId="{41AF75C3-116A-4B07-BEE3-7D1DEB635AC2}" type="pres">
      <dgm:prSet presAssocID="{3F015837-12A9-4A4A-9E9B-91D0609C928A}" presName="aSpace2" presStyleCnt="0"/>
      <dgm:spPr/>
    </dgm:pt>
    <dgm:pt modelId="{3A35B384-32BB-46D0-94A6-2E6AD92A29AB}" type="pres">
      <dgm:prSet presAssocID="{749C07C3-8A95-4BD6-A2C6-4C34DC312D57}" presName="childNode" presStyleLbl="node1" presStyleIdx="6" presStyleCnt="19">
        <dgm:presLayoutVars>
          <dgm:bulletEnabled val="1"/>
        </dgm:presLayoutVars>
      </dgm:prSet>
      <dgm:spPr/>
      <dgm:t>
        <a:bodyPr/>
        <a:lstStyle/>
        <a:p>
          <a:endParaRPr lang="en-GB"/>
        </a:p>
      </dgm:t>
    </dgm:pt>
    <dgm:pt modelId="{EBF29DCF-756F-48AE-B338-0E91E16D3E41}" type="pres">
      <dgm:prSet presAssocID="{749C07C3-8A95-4BD6-A2C6-4C34DC312D57}" presName="aSpace2" presStyleCnt="0"/>
      <dgm:spPr/>
    </dgm:pt>
    <dgm:pt modelId="{8D0200E2-FF3D-40D9-9C1C-660A3B628C8E}" type="pres">
      <dgm:prSet presAssocID="{35AB993F-760A-4ED0-9F6E-584B2A956B3B}" presName="childNode" presStyleLbl="node1" presStyleIdx="7" presStyleCnt="19">
        <dgm:presLayoutVars>
          <dgm:bulletEnabled val="1"/>
        </dgm:presLayoutVars>
      </dgm:prSet>
      <dgm:spPr/>
      <dgm:t>
        <a:bodyPr/>
        <a:lstStyle/>
        <a:p>
          <a:endParaRPr lang="en-GB"/>
        </a:p>
      </dgm:t>
    </dgm:pt>
    <dgm:pt modelId="{E4A01720-10AF-42F1-9CBE-BC19A7AF0241}" type="pres">
      <dgm:prSet presAssocID="{35AB993F-760A-4ED0-9F6E-584B2A956B3B}" presName="aSpace2" presStyleCnt="0"/>
      <dgm:spPr/>
    </dgm:pt>
    <dgm:pt modelId="{0449909E-321C-4E14-8781-EF325A803E5D}" type="pres">
      <dgm:prSet presAssocID="{CDD6EA22-D25C-495B-A75C-4F8469A43C1A}" presName="childNode" presStyleLbl="node1" presStyleIdx="8" presStyleCnt="19">
        <dgm:presLayoutVars>
          <dgm:bulletEnabled val="1"/>
        </dgm:presLayoutVars>
      </dgm:prSet>
      <dgm:spPr/>
      <dgm:t>
        <a:bodyPr/>
        <a:lstStyle/>
        <a:p>
          <a:endParaRPr lang="en-GB"/>
        </a:p>
      </dgm:t>
    </dgm:pt>
    <dgm:pt modelId="{37B372FD-B922-4B16-A29B-581618EACC11}" type="pres">
      <dgm:prSet presAssocID="{CDD6EA22-D25C-495B-A75C-4F8469A43C1A}" presName="aSpace2" presStyleCnt="0"/>
      <dgm:spPr/>
    </dgm:pt>
    <dgm:pt modelId="{C7F592B9-077B-48CE-B42B-C83DD8BE79E0}" type="pres">
      <dgm:prSet presAssocID="{07C27D1D-2A14-49A3-A26C-607E378F5D93}" presName="childNode" presStyleLbl="node1" presStyleIdx="9" presStyleCnt="19">
        <dgm:presLayoutVars>
          <dgm:bulletEnabled val="1"/>
        </dgm:presLayoutVars>
      </dgm:prSet>
      <dgm:spPr/>
      <dgm:t>
        <a:bodyPr/>
        <a:lstStyle/>
        <a:p>
          <a:endParaRPr lang="en-GB"/>
        </a:p>
      </dgm:t>
    </dgm:pt>
    <dgm:pt modelId="{7248B9E0-1E73-44D6-9905-A72A486955FE}" type="pres">
      <dgm:prSet presAssocID="{AF27BB89-5FCF-454A-82C0-DCD5721354AD}" presName="aSpace" presStyleCnt="0"/>
      <dgm:spPr/>
    </dgm:pt>
    <dgm:pt modelId="{1B53C3D1-DA71-4E99-8A36-231862DDA0A9}" type="pres">
      <dgm:prSet presAssocID="{B0E7A390-19EB-4D78-9EA7-F8A88593432B}" presName="compNode" presStyleCnt="0"/>
      <dgm:spPr/>
    </dgm:pt>
    <dgm:pt modelId="{88D5561A-DCC7-46F4-8CF5-CE1E4B7F8B57}" type="pres">
      <dgm:prSet presAssocID="{B0E7A390-19EB-4D78-9EA7-F8A88593432B}" presName="aNode" presStyleLbl="bgShp" presStyleIdx="1" presStyleCnt="3"/>
      <dgm:spPr/>
      <dgm:t>
        <a:bodyPr/>
        <a:lstStyle/>
        <a:p>
          <a:endParaRPr lang="en-GB"/>
        </a:p>
      </dgm:t>
    </dgm:pt>
    <dgm:pt modelId="{6B8BA1B0-3BA9-4799-BFBA-1EE9678FFF48}" type="pres">
      <dgm:prSet presAssocID="{B0E7A390-19EB-4D78-9EA7-F8A88593432B}" presName="textNode" presStyleLbl="bgShp" presStyleIdx="1" presStyleCnt="3"/>
      <dgm:spPr/>
      <dgm:t>
        <a:bodyPr/>
        <a:lstStyle/>
        <a:p>
          <a:endParaRPr lang="en-GB"/>
        </a:p>
      </dgm:t>
    </dgm:pt>
    <dgm:pt modelId="{577EDFDE-78B3-4C6D-90FE-9C5EFC575D93}" type="pres">
      <dgm:prSet presAssocID="{B0E7A390-19EB-4D78-9EA7-F8A88593432B}" presName="compChildNode" presStyleCnt="0"/>
      <dgm:spPr/>
    </dgm:pt>
    <dgm:pt modelId="{334C6638-EE5F-42C4-814E-6811AD84ED15}" type="pres">
      <dgm:prSet presAssocID="{B0E7A390-19EB-4D78-9EA7-F8A88593432B}" presName="theInnerList" presStyleCnt="0"/>
      <dgm:spPr/>
    </dgm:pt>
    <dgm:pt modelId="{316144CB-87F7-43BD-9BD4-E53DC81FE697}" type="pres">
      <dgm:prSet presAssocID="{E2B30CA3-219A-427D-ABD9-C596D56E7611}" presName="childNode" presStyleLbl="node1" presStyleIdx="10" presStyleCnt="19">
        <dgm:presLayoutVars>
          <dgm:bulletEnabled val="1"/>
        </dgm:presLayoutVars>
      </dgm:prSet>
      <dgm:spPr/>
      <dgm:t>
        <a:bodyPr/>
        <a:lstStyle/>
        <a:p>
          <a:endParaRPr lang="en-US"/>
        </a:p>
      </dgm:t>
    </dgm:pt>
    <dgm:pt modelId="{28B32C94-1050-444C-98FD-6ADA2EB396CF}" type="pres">
      <dgm:prSet presAssocID="{E2B30CA3-219A-427D-ABD9-C596D56E7611}" presName="aSpace2" presStyleCnt="0"/>
      <dgm:spPr/>
    </dgm:pt>
    <dgm:pt modelId="{D1DF6B83-91CE-4491-9C39-F44A805ACA09}" type="pres">
      <dgm:prSet presAssocID="{B2E7326F-330A-4F48-B3A0-5A3752C87A11}" presName="childNode" presStyleLbl="node1" presStyleIdx="11" presStyleCnt="19">
        <dgm:presLayoutVars>
          <dgm:bulletEnabled val="1"/>
        </dgm:presLayoutVars>
      </dgm:prSet>
      <dgm:spPr/>
      <dgm:t>
        <a:bodyPr/>
        <a:lstStyle/>
        <a:p>
          <a:endParaRPr lang="en-US"/>
        </a:p>
      </dgm:t>
    </dgm:pt>
    <dgm:pt modelId="{3333F571-5A57-4B4C-A297-607ED3495F72}" type="pres">
      <dgm:prSet presAssocID="{B2E7326F-330A-4F48-B3A0-5A3752C87A11}" presName="aSpace2" presStyleCnt="0"/>
      <dgm:spPr/>
    </dgm:pt>
    <dgm:pt modelId="{083AFD45-305A-4F5D-9A5B-2C794FE0EDE9}" type="pres">
      <dgm:prSet presAssocID="{F94E5321-35FA-4BD0-97AB-8E4BF327CDDF}" presName="childNode" presStyleLbl="node1" presStyleIdx="12" presStyleCnt="19">
        <dgm:presLayoutVars>
          <dgm:bulletEnabled val="1"/>
        </dgm:presLayoutVars>
      </dgm:prSet>
      <dgm:spPr/>
      <dgm:t>
        <a:bodyPr/>
        <a:lstStyle/>
        <a:p>
          <a:endParaRPr lang="en-GB"/>
        </a:p>
      </dgm:t>
    </dgm:pt>
    <dgm:pt modelId="{3D3A1F1A-F010-43D8-8D3C-069519443841}" type="pres">
      <dgm:prSet presAssocID="{F94E5321-35FA-4BD0-97AB-8E4BF327CDDF}" presName="aSpace2" presStyleCnt="0"/>
      <dgm:spPr/>
    </dgm:pt>
    <dgm:pt modelId="{59BE1202-8582-4E8F-854C-C7B810769D46}" type="pres">
      <dgm:prSet presAssocID="{19AF476D-B405-4BBE-B692-46730008AEFA}" presName="childNode" presStyleLbl="node1" presStyleIdx="13" presStyleCnt="19">
        <dgm:presLayoutVars>
          <dgm:bulletEnabled val="1"/>
        </dgm:presLayoutVars>
      </dgm:prSet>
      <dgm:spPr/>
      <dgm:t>
        <a:bodyPr/>
        <a:lstStyle/>
        <a:p>
          <a:endParaRPr lang="en-GB"/>
        </a:p>
      </dgm:t>
    </dgm:pt>
    <dgm:pt modelId="{6140E7E0-3AD3-46C9-869F-0D28EF9A8870}" type="pres">
      <dgm:prSet presAssocID="{19AF476D-B405-4BBE-B692-46730008AEFA}" presName="aSpace2" presStyleCnt="0"/>
      <dgm:spPr/>
    </dgm:pt>
    <dgm:pt modelId="{F408C891-C0B3-490A-835B-2D37CD877F5A}" type="pres">
      <dgm:prSet presAssocID="{44FA4E71-D5C0-4AEC-A17D-AB656AF47494}" presName="childNode" presStyleLbl="node1" presStyleIdx="14" presStyleCnt="19">
        <dgm:presLayoutVars>
          <dgm:bulletEnabled val="1"/>
        </dgm:presLayoutVars>
      </dgm:prSet>
      <dgm:spPr/>
      <dgm:t>
        <a:bodyPr/>
        <a:lstStyle/>
        <a:p>
          <a:endParaRPr lang="en-US"/>
        </a:p>
      </dgm:t>
    </dgm:pt>
    <dgm:pt modelId="{14D3FE96-F308-4590-A54F-C881FC78C970}" type="pres">
      <dgm:prSet presAssocID="{44FA4E71-D5C0-4AEC-A17D-AB656AF47494}" presName="aSpace2" presStyleCnt="0"/>
      <dgm:spPr/>
    </dgm:pt>
    <dgm:pt modelId="{6B92629B-3CBD-40F9-89F3-75E492B4C7F9}" type="pres">
      <dgm:prSet presAssocID="{55D0E7C1-B79B-4123-8CCF-63C2D88B86CE}" presName="childNode" presStyleLbl="node1" presStyleIdx="15" presStyleCnt="19">
        <dgm:presLayoutVars>
          <dgm:bulletEnabled val="1"/>
        </dgm:presLayoutVars>
      </dgm:prSet>
      <dgm:spPr/>
      <dgm:t>
        <a:bodyPr/>
        <a:lstStyle/>
        <a:p>
          <a:endParaRPr lang="en-GB"/>
        </a:p>
      </dgm:t>
    </dgm:pt>
    <dgm:pt modelId="{D10DA750-6E57-42A1-B71B-81516DF6CC6A}" type="pres">
      <dgm:prSet presAssocID="{B0E7A390-19EB-4D78-9EA7-F8A88593432B}" presName="aSpace" presStyleCnt="0"/>
      <dgm:spPr/>
    </dgm:pt>
    <dgm:pt modelId="{7B617ED5-926E-4589-A5FA-8C7669EEFA63}" type="pres">
      <dgm:prSet presAssocID="{5162124A-AAA4-48A6-A2DE-19978D75A3EF}" presName="compNode" presStyleCnt="0"/>
      <dgm:spPr/>
    </dgm:pt>
    <dgm:pt modelId="{ECA0E4FF-1476-49BF-B04F-F2186933D339}" type="pres">
      <dgm:prSet presAssocID="{5162124A-AAA4-48A6-A2DE-19978D75A3EF}" presName="aNode" presStyleLbl="bgShp" presStyleIdx="2" presStyleCnt="3"/>
      <dgm:spPr/>
      <dgm:t>
        <a:bodyPr/>
        <a:lstStyle/>
        <a:p>
          <a:endParaRPr lang="en-GB"/>
        </a:p>
      </dgm:t>
    </dgm:pt>
    <dgm:pt modelId="{697E3913-FC86-4393-95ED-28957C0D531B}" type="pres">
      <dgm:prSet presAssocID="{5162124A-AAA4-48A6-A2DE-19978D75A3EF}" presName="textNode" presStyleLbl="bgShp" presStyleIdx="2" presStyleCnt="3"/>
      <dgm:spPr/>
      <dgm:t>
        <a:bodyPr/>
        <a:lstStyle/>
        <a:p>
          <a:endParaRPr lang="en-GB"/>
        </a:p>
      </dgm:t>
    </dgm:pt>
    <dgm:pt modelId="{A14898F5-D8B5-46EB-9BED-1C7C51E72D1F}" type="pres">
      <dgm:prSet presAssocID="{5162124A-AAA4-48A6-A2DE-19978D75A3EF}" presName="compChildNode" presStyleCnt="0"/>
      <dgm:spPr/>
    </dgm:pt>
    <dgm:pt modelId="{49EDB7EA-BE6C-4F20-975E-D3BC2B268444}" type="pres">
      <dgm:prSet presAssocID="{5162124A-AAA4-48A6-A2DE-19978D75A3EF}" presName="theInnerList" presStyleCnt="0"/>
      <dgm:spPr/>
    </dgm:pt>
    <dgm:pt modelId="{CA09D587-9D97-429B-BF0D-0D34E5D0F38A}" type="pres">
      <dgm:prSet presAssocID="{04EC81A9-B2FF-433D-9152-63893536DC0E}" presName="childNode" presStyleLbl="node1" presStyleIdx="16" presStyleCnt="19">
        <dgm:presLayoutVars>
          <dgm:bulletEnabled val="1"/>
        </dgm:presLayoutVars>
      </dgm:prSet>
      <dgm:spPr/>
      <dgm:t>
        <a:bodyPr/>
        <a:lstStyle/>
        <a:p>
          <a:endParaRPr lang="en-GB"/>
        </a:p>
      </dgm:t>
    </dgm:pt>
    <dgm:pt modelId="{A76B1C62-C2DF-412B-B89D-E6AE01D5D4DF}" type="pres">
      <dgm:prSet presAssocID="{04EC81A9-B2FF-433D-9152-63893536DC0E}" presName="aSpace2" presStyleCnt="0"/>
      <dgm:spPr/>
    </dgm:pt>
    <dgm:pt modelId="{10F08F4C-9238-4154-B361-434B36DA2172}" type="pres">
      <dgm:prSet presAssocID="{C04824EC-1B50-4D3D-9FED-7435046EF665}" presName="childNode" presStyleLbl="node1" presStyleIdx="17" presStyleCnt="19">
        <dgm:presLayoutVars>
          <dgm:bulletEnabled val="1"/>
        </dgm:presLayoutVars>
      </dgm:prSet>
      <dgm:spPr/>
      <dgm:t>
        <a:bodyPr/>
        <a:lstStyle/>
        <a:p>
          <a:endParaRPr lang="en-US"/>
        </a:p>
      </dgm:t>
    </dgm:pt>
    <dgm:pt modelId="{7C0C98A7-F3AD-43B1-A3F9-6A100FAD8185}" type="pres">
      <dgm:prSet presAssocID="{C04824EC-1B50-4D3D-9FED-7435046EF665}" presName="aSpace2" presStyleCnt="0"/>
      <dgm:spPr/>
    </dgm:pt>
    <dgm:pt modelId="{18ED867F-09F3-4D66-9FD3-745782AEEF2D}" type="pres">
      <dgm:prSet presAssocID="{3CF2DB1E-1A13-48A7-90DC-E756E64B95C5}" presName="childNode" presStyleLbl="node1" presStyleIdx="18" presStyleCnt="19">
        <dgm:presLayoutVars>
          <dgm:bulletEnabled val="1"/>
        </dgm:presLayoutVars>
      </dgm:prSet>
      <dgm:spPr/>
      <dgm:t>
        <a:bodyPr/>
        <a:lstStyle/>
        <a:p>
          <a:endParaRPr lang="en-GB"/>
        </a:p>
      </dgm:t>
    </dgm:pt>
  </dgm:ptLst>
  <dgm:cxnLst>
    <dgm:cxn modelId="{FE2DE8B1-D629-4F4B-82B9-867E27B71338}" type="presOf" srcId="{B2E7326F-330A-4F48-B3A0-5A3752C87A11}" destId="{D1DF6B83-91CE-4491-9C39-F44A805ACA09}" srcOrd="0" destOrd="0" presId="urn:microsoft.com/office/officeart/2005/8/layout/lProcess2"/>
    <dgm:cxn modelId="{A8D3977B-2E92-4440-875A-FB652F271B91}" srcId="{AF27BB89-5FCF-454A-82C0-DCD5721354AD}" destId="{3F015837-12A9-4A4A-9E9B-91D0609C928A}" srcOrd="5" destOrd="0" parTransId="{87C5680A-3D3C-4F8B-92F3-9FAA11B127E3}" sibTransId="{DB0A2AA1-4252-4C91-BB3F-D4434F1680BD}"/>
    <dgm:cxn modelId="{E8AF96B8-5C26-47C2-9ADE-BABB91E83C27}" type="presOf" srcId="{35AB993F-760A-4ED0-9F6E-584B2A956B3B}" destId="{8D0200E2-FF3D-40D9-9C1C-660A3B628C8E}" srcOrd="0" destOrd="0" presId="urn:microsoft.com/office/officeart/2005/8/layout/lProcess2"/>
    <dgm:cxn modelId="{479B460B-4631-47FB-AF92-C4337C4E5D44}" type="presOf" srcId="{CDD6EA22-D25C-495B-A75C-4F8469A43C1A}" destId="{0449909E-321C-4E14-8781-EF325A803E5D}" srcOrd="0" destOrd="0" presId="urn:microsoft.com/office/officeart/2005/8/layout/lProcess2"/>
    <dgm:cxn modelId="{1DCF1238-A085-47D3-94E9-84C5DDD05C28}" srcId="{AF27BB89-5FCF-454A-82C0-DCD5721354AD}" destId="{088B39FF-6FC6-4DD1-8A41-542CF93A276E}" srcOrd="0" destOrd="0" parTransId="{24901891-1D10-45BE-BAAA-A067A1E1641F}" sibTransId="{7ECF35B3-D661-4556-96D1-D97012C2D70C}"/>
    <dgm:cxn modelId="{3884BACE-D6D8-41D5-9BB0-FABED8FC2772}" type="presOf" srcId="{E2B30CA3-219A-427D-ABD9-C596D56E7611}" destId="{316144CB-87F7-43BD-9BD4-E53DC81FE697}" srcOrd="0" destOrd="0" presId="urn:microsoft.com/office/officeart/2005/8/layout/lProcess2"/>
    <dgm:cxn modelId="{BFAA981F-8F6D-44D7-968A-E31296F42AB9}" type="presOf" srcId="{B0E7A390-19EB-4D78-9EA7-F8A88593432B}" destId="{88D5561A-DCC7-46F4-8CF5-CE1E4B7F8B57}" srcOrd="0" destOrd="0" presId="urn:microsoft.com/office/officeart/2005/8/layout/lProcess2"/>
    <dgm:cxn modelId="{2D3C40FB-643B-41A9-B6B6-DEFAC048C423}" srcId="{AF27BB89-5FCF-454A-82C0-DCD5721354AD}" destId="{07EED8E4-A435-4C65-B5E8-19994C972E69}" srcOrd="1" destOrd="0" parTransId="{F0B90121-62C8-43D7-92A9-3D9DDA45C35E}" sibTransId="{044F5AA7-F5A9-4192-94B9-344E730BD90F}"/>
    <dgm:cxn modelId="{B8568ED1-54AE-479A-A63A-776E9E13FFF9}" srcId="{AF27BB89-5FCF-454A-82C0-DCD5721354AD}" destId="{282E895D-4386-409A-89A1-DCE009722D13}" srcOrd="3" destOrd="0" parTransId="{D6FA87BB-C86F-4A62-96C3-6B3A58A0AEAE}" sibTransId="{1AF27CA8-AE26-499B-9EA7-00D69B390CF9}"/>
    <dgm:cxn modelId="{D4B121DD-6198-4DFE-9BA4-27B012E094A7}" type="presOf" srcId="{B0E7A390-19EB-4D78-9EA7-F8A88593432B}" destId="{6B8BA1B0-3BA9-4799-BFBA-1EE9678FFF48}" srcOrd="1" destOrd="0" presId="urn:microsoft.com/office/officeart/2005/8/layout/lProcess2"/>
    <dgm:cxn modelId="{7F9A660F-F88D-4F9F-AFE3-FD9FB25A9857}" type="presOf" srcId="{088B39FF-6FC6-4DD1-8A41-542CF93A276E}" destId="{535ED2FB-65AD-4C9D-BDD4-DC5C5E1687C1}" srcOrd="0" destOrd="0" presId="urn:microsoft.com/office/officeart/2005/8/layout/lProcess2"/>
    <dgm:cxn modelId="{A9AF4B1D-7860-4C9B-9E49-C617B2986BE5}" srcId="{B0E7A390-19EB-4D78-9EA7-F8A88593432B}" destId="{B2E7326F-330A-4F48-B3A0-5A3752C87A11}" srcOrd="1" destOrd="0" parTransId="{F10866C4-2197-4972-957D-C46E6FEBBD09}" sibTransId="{6572A482-B3CD-4097-8BB2-E3BF98415ECF}"/>
    <dgm:cxn modelId="{F2A84931-6BB1-446E-868F-FF38DDF73FAA}" type="presOf" srcId="{07EED8E4-A435-4C65-B5E8-19994C972E69}" destId="{B3C7BE2D-09B6-4727-80C6-3DF6986E8A66}" srcOrd="0" destOrd="0" presId="urn:microsoft.com/office/officeart/2005/8/layout/lProcess2"/>
    <dgm:cxn modelId="{DC76F58B-539C-41AD-89E3-6BB4AFE44333}" type="presOf" srcId="{A6C178B1-BC94-47BB-AF5A-64A45A22BAC5}" destId="{89B0AB31-BB1D-4001-8B06-BEC8CED93E03}" srcOrd="0" destOrd="0" presId="urn:microsoft.com/office/officeart/2005/8/layout/lProcess2"/>
    <dgm:cxn modelId="{DFEF4669-B522-480E-8AF9-96FDD7A43FDB}" srcId="{5162124A-AAA4-48A6-A2DE-19978D75A3EF}" destId="{C04824EC-1B50-4D3D-9FED-7435046EF665}" srcOrd="1" destOrd="0" parTransId="{C2F7D2EC-9B23-4327-91FB-33696EE8A1DC}" sibTransId="{4FBDE3BA-7B4D-44A8-B1CB-8138FC9925F9}"/>
    <dgm:cxn modelId="{6BF0F09E-639F-40AC-B2C4-6A567972A7CC}" type="presOf" srcId="{AD98E57C-34CB-4896-B214-48762AE17C0C}" destId="{5052B375-BAEC-4571-A162-3C6026002E91}" srcOrd="0" destOrd="0" presId="urn:microsoft.com/office/officeart/2005/8/layout/lProcess2"/>
    <dgm:cxn modelId="{9FC92FC6-6237-4DAF-8E75-D9FD9A7F352C}" type="presOf" srcId="{04EC81A9-B2FF-433D-9152-63893536DC0E}" destId="{CA09D587-9D97-429B-BF0D-0D34E5D0F38A}" srcOrd="0" destOrd="0" presId="urn:microsoft.com/office/officeart/2005/8/layout/lProcess2"/>
    <dgm:cxn modelId="{A91B3068-C849-4C21-8CBC-E5B35DDBCB80}" type="presOf" srcId="{3CF2DB1E-1A13-48A7-90DC-E756E64B95C5}" destId="{18ED867F-09F3-4D66-9FD3-745782AEEF2D}" srcOrd="0" destOrd="0" presId="urn:microsoft.com/office/officeart/2005/8/layout/lProcess2"/>
    <dgm:cxn modelId="{A6C8B065-4F26-424F-A324-CC93D2559DCC}" srcId="{B0E7A390-19EB-4D78-9EA7-F8A88593432B}" destId="{F94E5321-35FA-4BD0-97AB-8E4BF327CDDF}" srcOrd="2" destOrd="0" parTransId="{D7827F0C-B4BF-4CF0-B5E7-0A5B03860F38}" sibTransId="{BB7E8176-2AED-4986-BE93-0CB66EAECC07}"/>
    <dgm:cxn modelId="{F9AE6ACE-9C8B-429D-90AC-268225FDD078}" srcId="{B0E7A390-19EB-4D78-9EA7-F8A88593432B}" destId="{55D0E7C1-B79B-4123-8CCF-63C2D88B86CE}" srcOrd="5" destOrd="0" parTransId="{6C25E568-A5DD-40C8-A112-DC21CE8F3DC5}" sibTransId="{B4FEBCA7-6401-4320-BDE7-EF9F907FC3F3}"/>
    <dgm:cxn modelId="{FC17C6D6-B79D-414A-A17A-14103ECA4C01}" srcId="{A6C178B1-BC94-47BB-AF5A-64A45A22BAC5}" destId="{B0E7A390-19EB-4D78-9EA7-F8A88593432B}" srcOrd="1" destOrd="0" parTransId="{7689A373-13EF-41A4-8859-958A40E139EA}" sibTransId="{71948FC9-EFCA-4FB6-8C12-81F4BF20E544}"/>
    <dgm:cxn modelId="{2D866234-CFBC-4DBD-86E6-64D45B7FC96E}" type="presOf" srcId="{F94E5321-35FA-4BD0-97AB-8E4BF327CDDF}" destId="{083AFD45-305A-4F5D-9A5B-2C794FE0EDE9}" srcOrd="0" destOrd="0" presId="urn:microsoft.com/office/officeart/2005/8/layout/lProcess2"/>
    <dgm:cxn modelId="{C3FBEB14-2239-4E10-B0DD-6C2434518C12}" srcId="{AF27BB89-5FCF-454A-82C0-DCD5721354AD}" destId="{24350FFB-C0BE-45FD-ACFB-6FE1EEA557BA}" srcOrd="4" destOrd="0" parTransId="{C94BB917-63FC-4C32-9CCE-AA69B9126429}" sibTransId="{A5EF016C-161E-4F3B-B2BE-4D5F68A8A465}"/>
    <dgm:cxn modelId="{C2CD8BB0-336E-4347-B524-0813DA70B170}" srcId="{AF27BB89-5FCF-454A-82C0-DCD5721354AD}" destId="{749C07C3-8A95-4BD6-A2C6-4C34DC312D57}" srcOrd="6" destOrd="0" parTransId="{56D7F4E1-F4A9-4626-8161-8E3228CD96DB}" sibTransId="{22CDCE96-365C-4E68-80BE-D7BFAA9B96FE}"/>
    <dgm:cxn modelId="{865FC8C6-74DD-4357-9C96-E6BB98FD43EF}" srcId="{B0E7A390-19EB-4D78-9EA7-F8A88593432B}" destId="{19AF476D-B405-4BBE-B692-46730008AEFA}" srcOrd="3" destOrd="0" parTransId="{7BC1E873-3D60-4753-82CB-45A1CE074CBD}" sibTransId="{7A551D09-DB64-40B3-95B1-29B71EB89163}"/>
    <dgm:cxn modelId="{6DD7C13D-113B-4A70-8549-C8CD4BEE20ED}" srcId="{AF27BB89-5FCF-454A-82C0-DCD5721354AD}" destId="{CDD6EA22-D25C-495B-A75C-4F8469A43C1A}" srcOrd="8" destOrd="0" parTransId="{64D83C2F-FAC7-4ABE-A999-25A90E5FC260}" sibTransId="{815E4A84-29A2-4F4B-8E56-021764D09D6C}"/>
    <dgm:cxn modelId="{A89CD791-4B6D-41BD-869C-158046FB80BE}" srcId="{5162124A-AAA4-48A6-A2DE-19978D75A3EF}" destId="{04EC81A9-B2FF-433D-9152-63893536DC0E}" srcOrd="0" destOrd="0" parTransId="{937DE2BC-A753-416D-896A-E26AC7E0219F}" sibTransId="{9CE90DA5-A609-4AE8-A79F-1C5F7DEE64EA}"/>
    <dgm:cxn modelId="{472BF6D5-8973-4BB2-9093-A75F33B66598}" type="presOf" srcId="{19AF476D-B405-4BBE-B692-46730008AEFA}" destId="{59BE1202-8582-4E8F-854C-C7B810769D46}" srcOrd="0" destOrd="0" presId="urn:microsoft.com/office/officeart/2005/8/layout/lProcess2"/>
    <dgm:cxn modelId="{3658DE3B-7129-4815-AA8F-4C2F590C9A61}" srcId="{B0E7A390-19EB-4D78-9EA7-F8A88593432B}" destId="{44FA4E71-D5C0-4AEC-A17D-AB656AF47494}" srcOrd="4" destOrd="0" parTransId="{B104E3C9-D0AB-4367-988B-19CF714EAA3C}" sibTransId="{2D9069B2-A3D6-44D3-9834-BFAD8E75EC79}"/>
    <dgm:cxn modelId="{70CE9358-D6EF-4347-BD5C-BF8A0D35F517}" srcId="{AF27BB89-5FCF-454A-82C0-DCD5721354AD}" destId="{AD98E57C-34CB-4896-B214-48762AE17C0C}" srcOrd="2" destOrd="0" parTransId="{24C7806B-CF36-456F-B830-A44B9B0494A2}" sibTransId="{FECB6B0E-85D6-46B3-A18F-3F8CCC1D435D}"/>
    <dgm:cxn modelId="{82BB6FC0-FC7E-4539-B0F4-4678E5EC87AB}" srcId="{AF27BB89-5FCF-454A-82C0-DCD5721354AD}" destId="{07C27D1D-2A14-49A3-A26C-607E378F5D93}" srcOrd="9" destOrd="0" parTransId="{A1F113CF-F68B-45A8-B20A-7B17138CE6F5}" sibTransId="{B07E2495-538C-4682-B8C4-C40691D4C061}"/>
    <dgm:cxn modelId="{3AF1B2C7-2645-4C40-8F0E-14E3CD667477}" type="presOf" srcId="{282E895D-4386-409A-89A1-DCE009722D13}" destId="{099DBC5D-CE0C-474C-BA52-796454371A11}" srcOrd="0" destOrd="0" presId="urn:microsoft.com/office/officeart/2005/8/layout/lProcess2"/>
    <dgm:cxn modelId="{CF8D554B-3340-413A-ADF7-2812785CC0EE}" type="presOf" srcId="{07C27D1D-2A14-49A3-A26C-607E378F5D93}" destId="{C7F592B9-077B-48CE-B42B-C83DD8BE79E0}" srcOrd="0" destOrd="0" presId="urn:microsoft.com/office/officeart/2005/8/layout/lProcess2"/>
    <dgm:cxn modelId="{9FE4E118-1544-432E-BABE-1566838CC56E}" type="presOf" srcId="{AF27BB89-5FCF-454A-82C0-DCD5721354AD}" destId="{B854CA33-671F-4892-A3B8-33E0D47F92FC}" srcOrd="1" destOrd="0" presId="urn:microsoft.com/office/officeart/2005/8/layout/lProcess2"/>
    <dgm:cxn modelId="{4DB071ED-6E54-4EB6-94E3-8D57134698B3}" type="presOf" srcId="{24350FFB-C0BE-45FD-ACFB-6FE1EEA557BA}" destId="{96BBF584-E445-4FB2-B667-16A691F60A89}" srcOrd="0" destOrd="0" presId="urn:microsoft.com/office/officeart/2005/8/layout/lProcess2"/>
    <dgm:cxn modelId="{5AA73918-924B-471A-BBF7-D210AC913C4E}" srcId="{A6C178B1-BC94-47BB-AF5A-64A45A22BAC5}" destId="{5162124A-AAA4-48A6-A2DE-19978D75A3EF}" srcOrd="2" destOrd="0" parTransId="{07910694-3122-417F-BFEB-F533288A47AE}" sibTransId="{35855F80-3766-463C-BCA8-6D2A223D432F}"/>
    <dgm:cxn modelId="{A1200FE6-8041-4F54-AB68-1A303A9B6EB0}" srcId="{B0E7A390-19EB-4D78-9EA7-F8A88593432B}" destId="{E2B30CA3-219A-427D-ABD9-C596D56E7611}" srcOrd="0" destOrd="0" parTransId="{151C2186-F2FD-4AF9-9827-A8589CA6EB56}" sibTransId="{C9C46D1B-C9D0-4241-B294-2D2CE12A9E5A}"/>
    <dgm:cxn modelId="{3CB5D82B-D2E6-4875-A810-0F47B4193559}" type="presOf" srcId="{44FA4E71-D5C0-4AEC-A17D-AB656AF47494}" destId="{F408C891-C0B3-490A-835B-2D37CD877F5A}" srcOrd="0" destOrd="0" presId="urn:microsoft.com/office/officeart/2005/8/layout/lProcess2"/>
    <dgm:cxn modelId="{1A90A1D2-6D71-4215-A5F3-A579668B25E8}" srcId="{5162124A-AAA4-48A6-A2DE-19978D75A3EF}" destId="{3CF2DB1E-1A13-48A7-90DC-E756E64B95C5}" srcOrd="2" destOrd="0" parTransId="{D177A3E7-2CC1-4AC1-A8C1-10A72E131BAF}" sibTransId="{18988FEC-8AE9-489F-AA88-2E208C7F235D}"/>
    <dgm:cxn modelId="{3C74CB78-A043-47A2-9320-04EF01DE6365}" type="presOf" srcId="{C04824EC-1B50-4D3D-9FED-7435046EF665}" destId="{10F08F4C-9238-4154-B361-434B36DA2172}" srcOrd="0" destOrd="0" presId="urn:microsoft.com/office/officeart/2005/8/layout/lProcess2"/>
    <dgm:cxn modelId="{C31B41DA-6B9E-41E8-BE09-264EDF41A50A}" type="presOf" srcId="{3F015837-12A9-4A4A-9E9B-91D0609C928A}" destId="{01CBBF0B-AD8C-4EA6-BBB2-30B5B57C81D8}" srcOrd="0" destOrd="0" presId="urn:microsoft.com/office/officeart/2005/8/layout/lProcess2"/>
    <dgm:cxn modelId="{BDF20895-3EC2-44F7-A0E9-D727199495BF}" type="presOf" srcId="{55D0E7C1-B79B-4123-8CCF-63C2D88B86CE}" destId="{6B92629B-3CBD-40F9-89F3-75E492B4C7F9}" srcOrd="0" destOrd="0" presId="urn:microsoft.com/office/officeart/2005/8/layout/lProcess2"/>
    <dgm:cxn modelId="{E14C86C2-3B72-44BC-AD2A-14A945CEC8EF}" type="presOf" srcId="{749C07C3-8A95-4BD6-A2C6-4C34DC312D57}" destId="{3A35B384-32BB-46D0-94A6-2E6AD92A29AB}" srcOrd="0" destOrd="0" presId="urn:microsoft.com/office/officeart/2005/8/layout/lProcess2"/>
    <dgm:cxn modelId="{B2A405DA-F9DC-4841-9DDE-95B3480D6541}" type="presOf" srcId="{5162124A-AAA4-48A6-A2DE-19978D75A3EF}" destId="{ECA0E4FF-1476-49BF-B04F-F2186933D339}" srcOrd="0" destOrd="0" presId="urn:microsoft.com/office/officeart/2005/8/layout/lProcess2"/>
    <dgm:cxn modelId="{55F1973C-5E4A-45D9-B300-9F646D9218E0}" srcId="{AF27BB89-5FCF-454A-82C0-DCD5721354AD}" destId="{35AB993F-760A-4ED0-9F6E-584B2A956B3B}" srcOrd="7" destOrd="0" parTransId="{A68F7D19-334D-46B1-A832-A614453C701E}" sibTransId="{DA5061D7-6364-4741-96C2-D05ED045F75E}"/>
    <dgm:cxn modelId="{44A53DC6-EF71-4EB3-816F-B4126DB9EF40}" type="presOf" srcId="{5162124A-AAA4-48A6-A2DE-19978D75A3EF}" destId="{697E3913-FC86-4393-95ED-28957C0D531B}" srcOrd="1" destOrd="0" presId="urn:microsoft.com/office/officeart/2005/8/layout/lProcess2"/>
    <dgm:cxn modelId="{DAC1698B-FB47-4B99-A1E6-344EA020FC81}" type="presOf" srcId="{AF27BB89-5FCF-454A-82C0-DCD5721354AD}" destId="{F43ECB63-EDCA-4A4C-966D-BCA5F0B6E451}" srcOrd="0" destOrd="0" presId="urn:microsoft.com/office/officeart/2005/8/layout/lProcess2"/>
    <dgm:cxn modelId="{BDC933A6-62A1-4575-B4BB-C4B9E8BA5B8C}" srcId="{A6C178B1-BC94-47BB-AF5A-64A45A22BAC5}" destId="{AF27BB89-5FCF-454A-82C0-DCD5721354AD}" srcOrd="0" destOrd="0" parTransId="{81BF33D9-A433-4DA9-AC69-826B8250BB29}" sibTransId="{AED66195-F8E3-4551-B92C-B8F22097ABB3}"/>
    <dgm:cxn modelId="{CD038284-C8FD-430E-AAEE-40BBDEC9B7B5}" type="presParOf" srcId="{89B0AB31-BB1D-4001-8B06-BEC8CED93E03}" destId="{1D272685-D0DB-436F-A2DC-523CF966EDBF}" srcOrd="0" destOrd="0" presId="urn:microsoft.com/office/officeart/2005/8/layout/lProcess2"/>
    <dgm:cxn modelId="{A7793117-FBE9-4978-B342-36DEA29F944E}" type="presParOf" srcId="{1D272685-D0DB-436F-A2DC-523CF966EDBF}" destId="{F43ECB63-EDCA-4A4C-966D-BCA5F0B6E451}" srcOrd="0" destOrd="0" presId="urn:microsoft.com/office/officeart/2005/8/layout/lProcess2"/>
    <dgm:cxn modelId="{C46D1C3E-F523-4922-BB2E-94780684E292}" type="presParOf" srcId="{1D272685-D0DB-436F-A2DC-523CF966EDBF}" destId="{B854CA33-671F-4892-A3B8-33E0D47F92FC}" srcOrd="1" destOrd="0" presId="urn:microsoft.com/office/officeart/2005/8/layout/lProcess2"/>
    <dgm:cxn modelId="{FF9F7663-C181-465F-8B21-32185B8C7D48}" type="presParOf" srcId="{1D272685-D0DB-436F-A2DC-523CF966EDBF}" destId="{6DF87597-6EDA-4B1A-8192-8B3BC0738CFF}" srcOrd="2" destOrd="0" presId="urn:microsoft.com/office/officeart/2005/8/layout/lProcess2"/>
    <dgm:cxn modelId="{8C53FA0C-A975-46E3-A009-0405FD0AB2F3}" type="presParOf" srcId="{6DF87597-6EDA-4B1A-8192-8B3BC0738CFF}" destId="{5395EDEB-B37B-415C-9340-5083AB6B15BF}" srcOrd="0" destOrd="0" presId="urn:microsoft.com/office/officeart/2005/8/layout/lProcess2"/>
    <dgm:cxn modelId="{65877C70-32FE-47AE-8E1A-3DE64AFA86FD}" type="presParOf" srcId="{5395EDEB-B37B-415C-9340-5083AB6B15BF}" destId="{535ED2FB-65AD-4C9D-BDD4-DC5C5E1687C1}" srcOrd="0" destOrd="0" presId="urn:microsoft.com/office/officeart/2005/8/layout/lProcess2"/>
    <dgm:cxn modelId="{03496BE7-4710-4A39-90BD-FA9EDC5B7D67}" type="presParOf" srcId="{5395EDEB-B37B-415C-9340-5083AB6B15BF}" destId="{51F48458-23EF-4185-8F8C-6D87E226AD6B}" srcOrd="1" destOrd="0" presId="urn:microsoft.com/office/officeart/2005/8/layout/lProcess2"/>
    <dgm:cxn modelId="{19A3318F-4F9B-4D7F-8CF1-1582E2273F73}" type="presParOf" srcId="{5395EDEB-B37B-415C-9340-5083AB6B15BF}" destId="{B3C7BE2D-09B6-4727-80C6-3DF6986E8A66}" srcOrd="2" destOrd="0" presId="urn:microsoft.com/office/officeart/2005/8/layout/lProcess2"/>
    <dgm:cxn modelId="{ED1DBEBC-4957-4732-A055-375ABEBA366B}" type="presParOf" srcId="{5395EDEB-B37B-415C-9340-5083AB6B15BF}" destId="{20155902-96FD-4857-9841-61A45FF2D15E}" srcOrd="3" destOrd="0" presId="urn:microsoft.com/office/officeart/2005/8/layout/lProcess2"/>
    <dgm:cxn modelId="{5A11D9D3-C4EB-44CC-8BB8-D853DB4DDA12}" type="presParOf" srcId="{5395EDEB-B37B-415C-9340-5083AB6B15BF}" destId="{5052B375-BAEC-4571-A162-3C6026002E91}" srcOrd="4" destOrd="0" presId="urn:microsoft.com/office/officeart/2005/8/layout/lProcess2"/>
    <dgm:cxn modelId="{6B8AAFCF-3945-4423-BE7F-C13E300D25E9}" type="presParOf" srcId="{5395EDEB-B37B-415C-9340-5083AB6B15BF}" destId="{894D671C-502B-4820-9220-33C784458017}" srcOrd="5" destOrd="0" presId="urn:microsoft.com/office/officeart/2005/8/layout/lProcess2"/>
    <dgm:cxn modelId="{C6622C3E-7AA0-4649-8352-1F08E96B3CDB}" type="presParOf" srcId="{5395EDEB-B37B-415C-9340-5083AB6B15BF}" destId="{099DBC5D-CE0C-474C-BA52-796454371A11}" srcOrd="6" destOrd="0" presId="urn:microsoft.com/office/officeart/2005/8/layout/lProcess2"/>
    <dgm:cxn modelId="{CCC94F6A-7F01-4E06-9D5D-A9F6DB1AC8C1}" type="presParOf" srcId="{5395EDEB-B37B-415C-9340-5083AB6B15BF}" destId="{F9FCF43B-4E44-4A66-8B3F-D9868441B9A5}" srcOrd="7" destOrd="0" presId="urn:microsoft.com/office/officeart/2005/8/layout/lProcess2"/>
    <dgm:cxn modelId="{53285BE9-B456-42DA-B282-D4863BE11FD1}" type="presParOf" srcId="{5395EDEB-B37B-415C-9340-5083AB6B15BF}" destId="{96BBF584-E445-4FB2-B667-16A691F60A89}" srcOrd="8" destOrd="0" presId="urn:microsoft.com/office/officeart/2005/8/layout/lProcess2"/>
    <dgm:cxn modelId="{D5E30DA0-A00A-4845-B55F-EB7724B184F6}" type="presParOf" srcId="{5395EDEB-B37B-415C-9340-5083AB6B15BF}" destId="{03C8592E-C7D5-493B-9D26-C888ADD6B830}" srcOrd="9" destOrd="0" presId="urn:microsoft.com/office/officeart/2005/8/layout/lProcess2"/>
    <dgm:cxn modelId="{C955023F-0424-4C00-B260-33B6D01AAF58}" type="presParOf" srcId="{5395EDEB-B37B-415C-9340-5083AB6B15BF}" destId="{01CBBF0B-AD8C-4EA6-BBB2-30B5B57C81D8}" srcOrd="10" destOrd="0" presId="urn:microsoft.com/office/officeart/2005/8/layout/lProcess2"/>
    <dgm:cxn modelId="{F7C91341-DC26-4CB9-977E-1161CFB0E46D}" type="presParOf" srcId="{5395EDEB-B37B-415C-9340-5083AB6B15BF}" destId="{41AF75C3-116A-4B07-BEE3-7D1DEB635AC2}" srcOrd="11" destOrd="0" presId="urn:microsoft.com/office/officeart/2005/8/layout/lProcess2"/>
    <dgm:cxn modelId="{40A5E7ED-4ACC-4CBF-BF7B-760EF0E0AE74}" type="presParOf" srcId="{5395EDEB-B37B-415C-9340-5083AB6B15BF}" destId="{3A35B384-32BB-46D0-94A6-2E6AD92A29AB}" srcOrd="12" destOrd="0" presId="urn:microsoft.com/office/officeart/2005/8/layout/lProcess2"/>
    <dgm:cxn modelId="{7EB9432A-4533-45AA-A0D5-B62B2C8AD4F7}" type="presParOf" srcId="{5395EDEB-B37B-415C-9340-5083AB6B15BF}" destId="{EBF29DCF-756F-48AE-B338-0E91E16D3E41}" srcOrd="13" destOrd="0" presId="urn:microsoft.com/office/officeart/2005/8/layout/lProcess2"/>
    <dgm:cxn modelId="{18C1EA17-16F1-4FD4-96AD-5DBAC6556AD8}" type="presParOf" srcId="{5395EDEB-B37B-415C-9340-5083AB6B15BF}" destId="{8D0200E2-FF3D-40D9-9C1C-660A3B628C8E}" srcOrd="14" destOrd="0" presId="urn:microsoft.com/office/officeart/2005/8/layout/lProcess2"/>
    <dgm:cxn modelId="{9EC17B22-DAEE-4F0F-9C1B-51D75902135E}" type="presParOf" srcId="{5395EDEB-B37B-415C-9340-5083AB6B15BF}" destId="{E4A01720-10AF-42F1-9CBE-BC19A7AF0241}" srcOrd="15" destOrd="0" presId="urn:microsoft.com/office/officeart/2005/8/layout/lProcess2"/>
    <dgm:cxn modelId="{1DCEEC60-10C6-4C92-BCD5-57EC39D4D0F5}" type="presParOf" srcId="{5395EDEB-B37B-415C-9340-5083AB6B15BF}" destId="{0449909E-321C-4E14-8781-EF325A803E5D}" srcOrd="16" destOrd="0" presId="urn:microsoft.com/office/officeart/2005/8/layout/lProcess2"/>
    <dgm:cxn modelId="{AA4103BE-F27D-41DB-9494-5717365CE416}" type="presParOf" srcId="{5395EDEB-B37B-415C-9340-5083AB6B15BF}" destId="{37B372FD-B922-4B16-A29B-581618EACC11}" srcOrd="17" destOrd="0" presId="urn:microsoft.com/office/officeart/2005/8/layout/lProcess2"/>
    <dgm:cxn modelId="{2A701B80-EE47-4B43-A4A3-11BF69CE45ED}" type="presParOf" srcId="{5395EDEB-B37B-415C-9340-5083AB6B15BF}" destId="{C7F592B9-077B-48CE-B42B-C83DD8BE79E0}" srcOrd="18" destOrd="0" presId="urn:microsoft.com/office/officeart/2005/8/layout/lProcess2"/>
    <dgm:cxn modelId="{BECADAA7-D4F1-482A-A5CB-9444D3F86EDE}" type="presParOf" srcId="{89B0AB31-BB1D-4001-8B06-BEC8CED93E03}" destId="{7248B9E0-1E73-44D6-9905-A72A486955FE}" srcOrd="1" destOrd="0" presId="urn:microsoft.com/office/officeart/2005/8/layout/lProcess2"/>
    <dgm:cxn modelId="{578E63FE-629C-4D2D-AAA8-FBE42043F967}" type="presParOf" srcId="{89B0AB31-BB1D-4001-8B06-BEC8CED93E03}" destId="{1B53C3D1-DA71-4E99-8A36-231862DDA0A9}" srcOrd="2" destOrd="0" presId="urn:microsoft.com/office/officeart/2005/8/layout/lProcess2"/>
    <dgm:cxn modelId="{990671F3-4081-4E90-8E5A-7DAA1EDEA363}" type="presParOf" srcId="{1B53C3D1-DA71-4E99-8A36-231862DDA0A9}" destId="{88D5561A-DCC7-46F4-8CF5-CE1E4B7F8B57}" srcOrd="0" destOrd="0" presId="urn:microsoft.com/office/officeart/2005/8/layout/lProcess2"/>
    <dgm:cxn modelId="{D5C9C0C1-2DF1-413B-8BE5-2B228FCC4B23}" type="presParOf" srcId="{1B53C3D1-DA71-4E99-8A36-231862DDA0A9}" destId="{6B8BA1B0-3BA9-4799-BFBA-1EE9678FFF48}" srcOrd="1" destOrd="0" presId="urn:microsoft.com/office/officeart/2005/8/layout/lProcess2"/>
    <dgm:cxn modelId="{33B6B20B-C065-4113-AC15-7A6F68EF1A1C}" type="presParOf" srcId="{1B53C3D1-DA71-4E99-8A36-231862DDA0A9}" destId="{577EDFDE-78B3-4C6D-90FE-9C5EFC575D93}" srcOrd="2" destOrd="0" presId="urn:microsoft.com/office/officeart/2005/8/layout/lProcess2"/>
    <dgm:cxn modelId="{577C1AA4-9FE6-486E-9CEF-1A6E71B44BB9}" type="presParOf" srcId="{577EDFDE-78B3-4C6D-90FE-9C5EFC575D93}" destId="{334C6638-EE5F-42C4-814E-6811AD84ED15}" srcOrd="0" destOrd="0" presId="urn:microsoft.com/office/officeart/2005/8/layout/lProcess2"/>
    <dgm:cxn modelId="{E38ADF9E-39CC-4F42-8BEA-86B3C613942C}" type="presParOf" srcId="{334C6638-EE5F-42C4-814E-6811AD84ED15}" destId="{316144CB-87F7-43BD-9BD4-E53DC81FE697}" srcOrd="0" destOrd="0" presId="urn:microsoft.com/office/officeart/2005/8/layout/lProcess2"/>
    <dgm:cxn modelId="{398E9E69-C852-4D17-8603-C92C0A8FC020}" type="presParOf" srcId="{334C6638-EE5F-42C4-814E-6811AD84ED15}" destId="{28B32C94-1050-444C-98FD-6ADA2EB396CF}" srcOrd="1" destOrd="0" presId="urn:microsoft.com/office/officeart/2005/8/layout/lProcess2"/>
    <dgm:cxn modelId="{8286181A-CE20-4E71-AD22-2F833EF9F375}" type="presParOf" srcId="{334C6638-EE5F-42C4-814E-6811AD84ED15}" destId="{D1DF6B83-91CE-4491-9C39-F44A805ACA09}" srcOrd="2" destOrd="0" presId="urn:microsoft.com/office/officeart/2005/8/layout/lProcess2"/>
    <dgm:cxn modelId="{0A7882FF-8D2F-453A-BCE0-D7C97B45A84F}" type="presParOf" srcId="{334C6638-EE5F-42C4-814E-6811AD84ED15}" destId="{3333F571-5A57-4B4C-A297-607ED3495F72}" srcOrd="3" destOrd="0" presId="urn:microsoft.com/office/officeart/2005/8/layout/lProcess2"/>
    <dgm:cxn modelId="{26B18BD1-CDED-4FC5-A6AB-6DB4F277886D}" type="presParOf" srcId="{334C6638-EE5F-42C4-814E-6811AD84ED15}" destId="{083AFD45-305A-4F5D-9A5B-2C794FE0EDE9}" srcOrd="4" destOrd="0" presId="urn:microsoft.com/office/officeart/2005/8/layout/lProcess2"/>
    <dgm:cxn modelId="{ED038446-2AA6-4B5D-B6C2-3A0FE77C69B7}" type="presParOf" srcId="{334C6638-EE5F-42C4-814E-6811AD84ED15}" destId="{3D3A1F1A-F010-43D8-8D3C-069519443841}" srcOrd="5" destOrd="0" presId="urn:microsoft.com/office/officeart/2005/8/layout/lProcess2"/>
    <dgm:cxn modelId="{65A8C306-F871-446E-9E82-2B3147B433EC}" type="presParOf" srcId="{334C6638-EE5F-42C4-814E-6811AD84ED15}" destId="{59BE1202-8582-4E8F-854C-C7B810769D46}" srcOrd="6" destOrd="0" presId="urn:microsoft.com/office/officeart/2005/8/layout/lProcess2"/>
    <dgm:cxn modelId="{A5C343D9-B2E0-47BC-9F49-2EC2005D795A}" type="presParOf" srcId="{334C6638-EE5F-42C4-814E-6811AD84ED15}" destId="{6140E7E0-3AD3-46C9-869F-0D28EF9A8870}" srcOrd="7" destOrd="0" presId="urn:microsoft.com/office/officeart/2005/8/layout/lProcess2"/>
    <dgm:cxn modelId="{315048F4-E562-4421-8A80-CA65141B3282}" type="presParOf" srcId="{334C6638-EE5F-42C4-814E-6811AD84ED15}" destId="{F408C891-C0B3-490A-835B-2D37CD877F5A}" srcOrd="8" destOrd="0" presId="urn:microsoft.com/office/officeart/2005/8/layout/lProcess2"/>
    <dgm:cxn modelId="{9424F53D-63D6-4609-A79B-3A5FBCF0F233}" type="presParOf" srcId="{334C6638-EE5F-42C4-814E-6811AD84ED15}" destId="{14D3FE96-F308-4590-A54F-C881FC78C970}" srcOrd="9" destOrd="0" presId="urn:microsoft.com/office/officeart/2005/8/layout/lProcess2"/>
    <dgm:cxn modelId="{832B502D-2EFB-4E1B-9B45-10377FB45CBC}" type="presParOf" srcId="{334C6638-EE5F-42C4-814E-6811AD84ED15}" destId="{6B92629B-3CBD-40F9-89F3-75E492B4C7F9}" srcOrd="10" destOrd="0" presId="urn:microsoft.com/office/officeart/2005/8/layout/lProcess2"/>
    <dgm:cxn modelId="{7CE2CADB-14AC-40C4-8D2D-EA6D3CB3DE94}" type="presParOf" srcId="{89B0AB31-BB1D-4001-8B06-BEC8CED93E03}" destId="{D10DA750-6E57-42A1-B71B-81516DF6CC6A}" srcOrd="3" destOrd="0" presId="urn:microsoft.com/office/officeart/2005/8/layout/lProcess2"/>
    <dgm:cxn modelId="{3B6FEA70-A9A9-44CB-98C3-9C4B735C6E7E}" type="presParOf" srcId="{89B0AB31-BB1D-4001-8B06-BEC8CED93E03}" destId="{7B617ED5-926E-4589-A5FA-8C7669EEFA63}" srcOrd="4" destOrd="0" presId="urn:microsoft.com/office/officeart/2005/8/layout/lProcess2"/>
    <dgm:cxn modelId="{5FFED403-C7B8-4465-962C-0C65AD32C50B}" type="presParOf" srcId="{7B617ED5-926E-4589-A5FA-8C7669EEFA63}" destId="{ECA0E4FF-1476-49BF-B04F-F2186933D339}" srcOrd="0" destOrd="0" presId="urn:microsoft.com/office/officeart/2005/8/layout/lProcess2"/>
    <dgm:cxn modelId="{7B7B77E5-0E8F-4DDC-AD2E-B7B1CF9F3A88}" type="presParOf" srcId="{7B617ED5-926E-4589-A5FA-8C7669EEFA63}" destId="{697E3913-FC86-4393-95ED-28957C0D531B}" srcOrd="1" destOrd="0" presId="urn:microsoft.com/office/officeart/2005/8/layout/lProcess2"/>
    <dgm:cxn modelId="{FCA000B8-8920-4455-AFEA-C7D0DF8BF3E7}" type="presParOf" srcId="{7B617ED5-926E-4589-A5FA-8C7669EEFA63}" destId="{A14898F5-D8B5-46EB-9BED-1C7C51E72D1F}" srcOrd="2" destOrd="0" presId="urn:microsoft.com/office/officeart/2005/8/layout/lProcess2"/>
    <dgm:cxn modelId="{AFE5EB12-F838-47C2-809A-D166DE980CFE}" type="presParOf" srcId="{A14898F5-D8B5-46EB-9BED-1C7C51E72D1F}" destId="{49EDB7EA-BE6C-4F20-975E-D3BC2B268444}" srcOrd="0" destOrd="0" presId="urn:microsoft.com/office/officeart/2005/8/layout/lProcess2"/>
    <dgm:cxn modelId="{8559B62E-D074-41C5-9F74-81672740D57B}" type="presParOf" srcId="{49EDB7EA-BE6C-4F20-975E-D3BC2B268444}" destId="{CA09D587-9D97-429B-BF0D-0D34E5D0F38A}" srcOrd="0" destOrd="0" presId="urn:microsoft.com/office/officeart/2005/8/layout/lProcess2"/>
    <dgm:cxn modelId="{F349F64C-0F5D-4BB3-9164-67B5036F4AB1}" type="presParOf" srcId="{49EDB7EA-BE6C-4F20-975E-D3BC2B268444}" destId="{A76B1C62-C2DF-412B-B89D-E6AE01D5D4DF}" srcOrd="1" destOrd="0" presId="urn:microsoft.com/office/officeart/2005/8/layout/lProcess2"/>
    <dgm:cxn modelId="{61A58EF5-8E97-4406-A14A-A69C6F16DDC1}" type="presParOf" srcId="{49EDB7EA-BE6C-4F20-975E-D3BC2B268444}" destId="{10F08F4C-9238-4154-B361-434B36DA2172}" srcOrd="2" destOrd="0" presId="urn:microsoft.com/office/officeart/2005/8/layout/lProcess2"/>
    <dgm:cxn modelId="{74A8B7D6-33F4-48AE-A739-9DEC587CB94E}" type="presParOf" srcId="{49EDB7EA-BE6C-4F20-975E-D3BC2B268444}" destId="{7C0C98A7-F3AD-43B1-A3F9-6A100FAD8185}" srcOrd="3" destOrd="0" presId="urn:microsoft.com/office/officeart/2005/8/layout/lProcess2"/>
    <dgm:cxn modelId="{9DB8305E-574A-452E-BA5B-FD6091B645BD}" type="presParOf" srcId="{49EDB7EA-BE6C-4F20-975E-D3BC2B268444}" destId="{18ED867F-09F3-4D66-9FD3-745782AEEF2D}"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705A8-88C5-4912-BA9D-CE65645C243A}">
      <dsp:nvSpPr>
        <dsp:cNvPr id="0" name=""/>
        <dsp:cNvSpPr/>
      </dsp:nvSpPr>
      <dsp:spPr>
        <a:xfrm>
          <a:off x="0" y="659"/>
          <a:ext cx="6236979" cy="3898111"/>
        </a:xfrm>
        <a:prstGeom prst="swooshArrow">
          <a:avLst>
            <a:gd name="adj1" fmla="val 25000"/>
            <a:gd name="adj2" fmla="val 2500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A36DEEF-EFD6-416F-9558-CF5EA7ED13CD}">
      <dsp:nvSpPr>
        <dsp:cNvPr id="0" name=""/>
        <dsp:cNvSpPr/>
      </dsp:nvSpPr>
      <dsp:spPr>
        <a:xfrm>
          <a:off x="792096" y="2691136"/>
          <a:ext cx="162161" cy="162161"/>
        </a:xfrm>
        <a:prstGeom prst="ellipse">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C28DEF8-CF37-4C37-B306-73A5F81FC7AB}">
      <dsp:nvSpPr>
        <dsp:cNvPr id="0" name=""/>
        <dsp:cNvSpPr/>
      </dsp:nvSpPr>
      <dsp:spPr>
        <a:xfrm>
          <a:off x="826906" y="2772876"/>
          <a:ext cx="2339997" cy="1126554"/>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85926" tIns="0" rIns="0" bIns="0" numCol="1" spcCol="1270" anchor="t" anchorCtr="0">
          <a:noAutofit/>
        </a:bodyPr>
        <a:lstStyle/>
        <a:p>
          <a:pPr lvl="0" algn="ctr" defTabSz="800100">
            <a:lnSpc>
              <a:spcPct val="90000"/>
            </a:lnSpc>
            <a:spcBef>
              <a:spcPct val="0"/>
            </a:spcBef>
            <a:spcAft>
              <a:spcPct val="35000"/>
            </a:spcAft>
          </a:pPr>
          <a:r>
            <a:rPr lang="en-GB" sz="1800" b="1" kern="1200" dirty="0">
              <a:solidFill>
                <a:schemeClr val="tx2">
                  <a:lumMod val="75000"/>
                </a:schemeClr>
              </a:solidFill>
            </a:rPr>
            <a:t>Cost Accounting</a:t>
          </a:r>
        </a:p>
      </dsp:txBody>
      <dsp:txXfrm>
        <a:off x="826906" y="2772876"/>
        <a:ext cx="2339997" cy="1126554"/>
      </dsp:txXfrm>
    </dsp:sp>
    <dsp:sp modelId="{CBC813B1-4565-41A4-8E5E-7D5582275034}">
      <dsp:nvSpPr>
        <dsp:cNvPr id="0" name=""/>
        <dsp:cNvSpPr/>
      </dsp:nvSpPr>
      <dsp:spPr>
        <a:xfrm>
          <a:off x="2223483" y="1631629"/>
          <a:ext cx="293138" cy="293138"/>
        </a:xfrm>
        <a:prstGeom prst="ellipse">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2EA9654-EC07-4C82-B6F7-6D830DEB7D28}">
      <dsp:nvSpPr>
        <dsp:cNvPr id="0" name=""/>
        <dsp:cNvSpPr/>
      </dsp:nvSpPr>
      <dsp:spPr>
        <a:xfrm>
          <a:off x="2365015" y="2024492"/>
          <a:ext cx="1795366" cy="86627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55328" tIns="0" rIns="0" bIns="0" numCol="1" spcCol="1270" anchor="t" anchorCtr="0">
          <a:noAutofit/>
        </a:bodyPr>
        <a:lstStyle/>
        <a:p>
          <a:pPr lvl="0" algn="ctr" defTabSz="800100">
            <a:lnSpc>
              <a:spcPct val="90000"/>
            </a:lnSpc>
            <a:spcBef>
              <a:spcPct val="0"/>
            </a:spcBef>
            <a:spcAft>
              <a:spcPct val="35000"/>
            </a:spcAft>
          </a:pPr>
          <a:r>
            <a:rPr lang="en-GB" sz="1800" b="1" kern="1200" dirty="0">
              <a:solidFill>
                <a:schemeClr val="tx2">
                  <a:lumMod val="75000"/>
                </a:schemeClr>
              </a:solidFill>
            </a:rPr>
            <a:t>Management Accounting</a:t>
          </a:r>
        </a:p>
      </dsp:txBody>
      <dsp:txXfrm>
        <a:off x="2365015" y="2024492"/>
        <a:ext cx="1795366" cy="866275"/>
      </dsp:txXfrm>
    </dsp:sp>
    <dsp:sp modelId="{9C13516A-32F2-44FD-9F47-5A6197BAA40E}">
      <dsp:nvSpPr>
        <dsp:cNvPr id="0" name=""/>
        <dsp:cNvSpPr/>
      </dsp:nvSpPr>
      <dsp:spPr>
        <a:xfrm>
          <a:off x="3944889" y="986881"/>
          <a:ext cx="405403" cy="405403"/>
        </a:xfrm>
        <a:prstGeom prst="ellipse">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30424A1-6220-41CE-8000-96EF21B19E17}">
      <dsp:nvSpPr>
        <dsp:cNvPr id="0" name=""/>
        <dsp:cNvSpPr/>
      </dsp:nvSpPr>
      <dsp:spPr>
        <a:xfrm>
          <a:off x="4032443" y="1656173"/>
          <a:ext cx="1707979" cy="1102829"/>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14815" tIns="0" rIns="0" bIns="0" numCol="1" spcCol="1270" anchor="t" anchorCtr="0">
          <a:noAutofit/>
        </a:bodyPr>
        <a:lstStyle/>
        <a:p>
          <a:pPr lvl="0" algn="ctr" defTabSz="800100">
            <a:lnSpc>
              <a:spcPct val="90000"/>
            </a:lnSpc>
            <a:spcBef>
              <a:spcPct val="0"/>
            </a:spcBef>
            <a:spcAft>
              <a:spcPct val="35000"/>
            </a:spcAft>
          </a:pPr>
          <a:r>
            <a:rPr lang="en-GB" sz="1800" b="1" kern="1200" dirty="0">
              <a:solidFill>
                <a:schemeClr val="tx2">
                  <a:lumMod val="75000"/>
                </a:schemeClr>
              </a:solidFill>
            </a:rPr>
            <a:t>Strategic Management Accounting</a:t>
          </a:r>
        </a:p>
      </dsp:txBody>
      <dsp:txXfrm>
        <a:off x="4032443" y="1656173"/>
        <a:ext cx="1707979" cy="11028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ECB63-EDCA-4A4C-966D-BCA5F0B6E451}">
      <dsp:nvSpPr>
        <dsp:cNvPr id="0" name=""/>
        <dsp:cNvSpPr/>
      </dsp:nvSpPr>
      <dsp:spPr>
        <a:xfrm>
          <a:off x="685" y="0"/>
          <a:ext cx="1782619" cy="4464496"/>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t>Generic</a:t>
          </a:r>
          <a:r>
            <a:rPr lang="en-GB" sz="1600" kern="1200" dirty="0"/>
            <a:t> </a:t>
          </a:r>
        </a:p>
        <a:p>
          <a:pPr lvl="0" algn="ctr" defTabSz="711200">
            <a:lnSpc>
              <a:spcPct val="90000"/>
            </a:lnSpc>
            <a:spcBef>
              <a:spcPct val="0"/>
            </a:spcBef>
            <a:spcAft>
              <a:spcPct val="35000"/>
            </a:spcAft>
          </a:pPr>
          <a:r>
            <a:rPr lang="en-GB" sz="1200" kern="1200" dirty="0"/>
            <a:t>Traditional Management Accounting tools</a:t>
          </a:r>
        </a:p>
      </dsp:txBody>
      <dsp:txXfrm>
        <a:off x="685" y="0"/>
        <a:ext cx="1782619" cy="1339348"/>
      </dsp:txXfrm>
    </dsp:sp>
    <dsp:sp modelId="{535ED2FB-65AD-4C9D-BDD4-DC5C5E1687C1}">
      <dsp:nvSpPr>
        <dsp:cNvPr id="0" name=""/>
        <dsp:cNvSpPr/>
      </dsp:nvSpPr>
      <dsp:spPr>
        <a:xfrm>
          <a:off x="178947" y="1346059"/>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Decision making techniques</a:t>
          </a:r>
        </a:p>
      </dsp:txBody>
      <dsp:txXfrm>
        <a:off x="186407" y="1353519"/>
        <a:ext cx="1411175" cy="239777"/>
      </dsp:txXfrm>
    </dsp:sp>
    <dsp:sp modelId="{B3C7BE2D-09B6-4727-80C6-3DF6986E8A66}">
      <dsp:nvSpPr>
        <dsp:cNvPr id="0" name=""/>
        <dsp:cNvSpPr/>
      </dsp:nvSpPr>
      <dsp:spPr>
        <a:xfrm>
          <a:off x="178947" y="1634375"/>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Cost Elements</a:t>
          </a:r>
        </a:p>
      </dsp:txBody>
      <dsp:txXfrm>
        <a:off x="186407" y="1641835"/>
        <a:ext cx="1411175" cy="239777"/>
      </dsp:txXfrm>
    </dsp:sp>
    <dsp:sp modelId="{5052B375-BAEC-4571-A162-3C6026002E91}">
      <dsp:nvSpPr>
        <dsp:cNvPr id="0" name=""/>
        <dsp:cNvSpPr/>
      </dsp:nvSpPr>
      <dsp:spPr>
        <a:xfrm>
          <a:off x="178947" y="1928256"/>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Cost Volume Profit Analysis (CVP)</a:t>
          </a:r>
        </a:p>
      </dsp:txBody>
      <dsp:txXfrm>
        <a:off x="186407" y="1935716"/>
        <a:ext cx="1411175" cy="239777"/>
      </dsp:txXfrm>
    </dsp:sp>
    <dsp:sp modelId="{099DBC5D-CE0C-474C-BA52-796454371A11}">
      <dsp:nvSpPr>
        <dsp:cNvPr id="0" name=""/>
        <dsp:cNvSpPr/>
      </dsp:nvSpPr>
      <dsp:spPr>
        <a:xfrm>
          <a:off x="178947" y="2222138"/>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Pricing methods</a:t>
          </a:r>
        </a:p>
      </dsp:txBody>
      <dsp:txXfrm>
        <a:off x="186407" y="2229598"/>
        <a:ext cx="1411175" cy="239777"/>
      </dsp:txXfrm>
    </dsp:sp>
    <dsp:sp modelId="{96BBF584-E445-4FB2-B667-16A691F60A89}">
      <dsp:nvSpPr>
        <dsp:cNvPr id="0" name=""/>
        <dsp:cNvSpPr/>
      </dsp:nvSpPr>
      <dsp:spPr>
        <a:xfrm>
          <a:off x="178947" y="2516020"/>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Budgeting</a:t>
          </a:r>
        </a:p>
      </dsp:txBody>
      <dsp:txXfrm>
        <a:off x="186407" y="2523480"/>
        <a:ext cx="1411175" cy="239777"/>
      </dsp:txXfrm>
    </dsp:sp>
    <dsp:sp modelId="{01CBBF0B-AD8C-4EA6-BBB2-30B5B57C81D8}">
      <dsp:nvSpPr>
        <dsp:cNvPr id="0" name=""/>
        <dsp:cNvSpPr/>
      </dsp:nvSpPr>
      <dsp:spPr>
        <a:xfrm>
          <a:off x="178947" y="2809902"/>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Performanace measurement</a:t>
          </a:r>
        </a:p>
      </dsp:txBody>
      <dsp:txXfrm>
        <a:off x="186407" y="2817362"/>
        <a:ext cx="1411175" cy="239777"/>
      </dsp:txXfrm>
    </dsp:sp>
    <dsp:sp modelId="{3A35B384-32BB-46D0-94A6-2E6AD92A29AB}">
      <dsp:nvSpPr>
        <dsp:cNvPr id="0" name=""/>
        <dsp:cNvSpPr/>
      </dsp:nvSpPr>
      <dsp:spPr>
        <a:xfrm>
          <a:off x="178947" y="3103783"/>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Benchmarking</a:t>
          </a:r>
        </a:p>
      </dsp:txBody>
      <dsp:txXfrm>
        <a:off x="186407" y="3111243"/>
        <a:ext cx="1411175" cy="239777"/>
      </dsp:txXfrm>
    </dsp:sp>
    <dsp:sp modelId="{8D0200E2-FF3D-40D9-9C1C-660A3B628C8E}">
      <dsp:nvSpPr>
        <dsp:cNvPr id="0" name=""/>
        <dsp:cNvSpPr/>
      </dsp:nvSpPr>
      <dsp:spPr>
        <a:xfrm>
          <a:off x="178947" y="3397665"/>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Working Capital Management</a:t>
          </a:r>
        </a:p>
      </dsp:txBody>
      <dsp:txXfrm>
        <a:off x="186407" y="3405125"/>
        <a:ext cx="1411175" cy="239777"/>
      </dsp:txXfrm>
    </dsp:sp>
    <dsp:sp modelId="{0449909E-321C-4E14-8781-EF325A803E5D}">
      <dsp:nvSpPr>
        <dsp:cNvPr id="0" name=""/>
        <dsp:cNvSpPr/>
      </dsp:nvSpPr>
      <dsp:spPr>
        <a:xfrm>
          <a:off x="178947" y="3691547"/>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Capital Investment Appraisal </a:t>
          </a:r>
        </a:p>
        <a:p>
          <a:pPr lvl="0" algn="ctr" defTabSz="355600">
            <a:lnSpc>
              <a:spcPct val="90000"/>
            </a:lnSpc>
            <a:spcBef>
              <a:spcPct val="0"/>
            </a:spcBef>
            <a:spcAft>
              <a:spcPct val="35000"/>
            </a:spcAft>
          </a:pPr>
          <a:r>
            <a:rPr lang="en-GB" sz="800" b="1" kern="1200"/>
            <a:t>(PBP, ARR, NPV, IRR)</a:t>
          </a:r>
        </a:p>
      </dsp:txBody>
      <dsp:txXfrm>
        <a:off x="186407" y="3699007"/>
        <a:ext cx="1411175" cy="239777"/>
      </dsp:txXfrm>
    </dsp:sp>
    <dsp:sp modelId="{C7F592B9-077B-48CE-B42B-C83DD8BE79E0}">
      <dsp:nvSpPr>
        <dsp:cNvPr id="0" name=""/>
        <dsp:cNvSpPr/>
      </dsp:nvSpPr>
      <dsp:spPr>
        <a:xfrm>
          <a:off x="178947" y="3985429"/>
          <a:ext cx="1426095" cy="2546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Ratio Analysis</a:t>
          </a:r>
        </a:p>
      </dsp:txBody>
      <dsp:txXfrm>
        <a:off x="186407" y="3992889"/>
        <a:ext cx="1411175" cy="239777"/>
      </dsp:txXfrm>
    </dsp:sp>
    <dsp:sp modelId="{88D5561A-DCC7-46F4-8CF5-CE1E4B7F8B57}">
      <dsp:nvSpPr>
        <dsp:cNvPr id="0" name=""/>
        <dsp:cNvSpPr/>
      </dsp:nvSpPr>
      <dsp:spPr>
        <a:xfrm>
          <a:off x="1917002" y="0"/>
          <a:ext cx="1782619" cy="4464496"/>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a:t>Generic</a:t>
          </a:r>
          <a:r>
            <a:rPr lang="en-GB" sz="1600" kern="1200"/>
            <a:t> </a:t>
          </a:r>
        </a:p>
        <a:p>
          <a:pPr lvl="0" algn="ctr" defTabSz="711200">
            <a:lnSpc>
              <a:spcPct val="90000"/>
            </a:lnSpc>
            <a:spcBef>
              <a:spcPct val="0"/>
            </a:spcBef>
            <a:spcAft>
              <a:spcPct val="35000"/>
            </a:spcAft>
          </a:pPr>
          <a:r>
            <a:rPr lang="en-GB" sz="1200" kern="1200"/>
            <a:t>Strategic &amp; Modern Management Accounting Tools</a:t>
          </a:r>
        </a:p>
      </dsp:txBody>
      <dsp:txXfrm>
        <a:off x="1917002" y="0"/>
        <a:ext cx="1782619" cy="1339348"/>
      </dsp:txXfrm>
    </dsp:sp>
    <dsp:sp modelId="{316144CB-87F7-43BD-9BD4-E53DC81FE697}">
      <dsp:nvSpPr>
        <dsp:cNvPr id="0" name=""/>
        <dsp:cNvSpPr/>
      </dsp:nvSpPr>
      <dsp:spPr>
        <a:xfrm>
          <a:off x="2095264" y="1339566"/>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Balanced Scorcard</a:t>
          </a:r>
        </a:p>
        <a:p>
          <a:pPr lvl="0" algn="ctr" defTabSz="355600">
            <a:lnSpc>
              <a:spcPct val="90000"/>
            </a:lnSpc>
            <a:spcBef>
              <a:spcPct val="0"/>
            </a:spcBef>
            <a:spcAft>
              <a:spcPct val="35000"/>
            </a:spcAft>
          </a:pPr>
          <a:r>
            <a:rPr lang="en-GB" sz="800" b="1" kern="1200"/>
            <a:t>(BSC)</a:t>
          </a:r>
        </a:p>
      </dsp:txBody>
      <dsp:txXfrm>
        <a:off x="2107818" y="1352120"/>
        <a:ext cx="1400987" cy="403520"/>
      </dsp:txXfrm>
    </dsp:sp>
    <dsp:sp modelId="{D1DF6B83-91CE-4491-9C39-F44A805ACA09}">
      <dsp:nvSpPr>
        <dsp:cNvPr id="0" name=""/>
        <dsp:cNvSpPr/>
      </dsp:nvSpPr>
      <dsp:spPr>
        <a:xfrm>
          <a:off x="2095264" y="1834138"/>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Customer Profitability Analysis</a:t>
          </a:r>
        </a:p>
        <a:p>
          <a:pPr lvl="0" algn="ctr" defTabSz="355600">
            <a:lnSpc>
              <a:spcPct val="90000"/>
            </a:lnSpc>
            <a:spcBef>
              <a:spcPct val="0"/>
            </a:spcBef>
            <a:spcAft>
              <a:spcPct val="35000"/>
            </a:spcAft>
          </a:pPr>
          <a:r>
            <a:rPr lang="en-GB" sz="800" b="1" kern="1200"/>
            <a:t>(CPA)</a:t>
          </a:r>
        </a:p>
      </dsp:txBody>
      <dsp:txXfrm>
        <a:off x="2107818" y="1846692"/>
        <a:ext cx="1400987" cy="403520"/>
      </dsp:txXfrm>
    </dsp:sp>
    <dsp:sp modelId="{083AFD45-305A-4F5D-9A5B-2C794FE0EDE9}">
      <dsp:nvSpPr>
        <dsp:cNvPr id="0" name=""/>
        <dsp:cNvSpPr/>
      </dsp:nvSpPr>
      <dsp:spPr>
        <a:xfrm>
          <a:off x="2095264" y="2328709"/>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Critical Success Factors</a:t>
          </a:r>
        </a:p>
        <a:p>
          <a:pPr lvl="0" algn="ctr" defTabSz="355600">
            <a:lnSpc>
              <a:spcPct val="90000"/>
            </a:lnSpc>
            <a:spcBef>
              <a:spcPct val="0"/>
            </a:spcBef>
            <a:spcAft>
              <a:spcPct val="35000"/>
            </a:spcAft>
          </a:pPr>
          <a:r>
            <a:rPr lang="en-GB" sz="800" b="1" kern="1200"/>
            <a:t>(CSFs)</a:t>
          </a:r>
        </a:p>
      </dsp:txBody>
      <dsp:txXfrm>
        <a:off x="2107818" y="2341263"/>
        <a:ext cx="1400987" cy="403520"/>
      </dsp:txXfrm>
    </dsp:sp>
    <dsp:sp modelId="{59BE1202-8582-4E8F-854C-C7B810769D46}">
      <dsp:nvSpPr>
        <dsp:cNvPr id="0" name=""/>
        <dsp:cNvSpPr/>
      </dsp:nvSpPr>
      <dsp:spPr>
        <a:xfrm>
          <a:off x="2095264" y="2823281"/>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Activity Based Costing</a:t>
          </a:r>
        </a:p>
        <a:p>
          <a:pPr lvl="0" algn="ctr" defTabSz="355600">
            <a:lnSpc>
              <a:spcPct val="90000"/>
            </a:lnSpc>
            <a:spcBef>
              <a:spcPct val="0"/>
            </a:spcBef>
            <a:spcAft>
              <a:spcPct val="35000"/>
            </a:spcAft>
          </a:pPr>
          <a:r>
            <a:rPr lang="en-GB" sz="800" b="1" kern="1200"/>
            <a:t>(ABC)</a:t>
          </a:r>
        </a:p>
      </dsp:txBody>
      <dsp:txXfrm>
        <a:off x="2107818" y="2835835"/>
        <a:ext cx="1400987" cy="403520"/>
      </dsp:txXfrm>
    </dsp:sp>
    <dsp:sp modelId="{F408C891-C0B3-490A-835B-2D37CD877F5A}">
      <dsp:nvSpPr>
        <dsp:cNvPr id="0" name=""/>
        <dsp:cNvSpPr/>
      </dsp:nvSpPr>
      <dsp:spPr>
        <a:xfrm>
          <a:off x="2095264" y="3317852"/>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Activity Based Management</a:t>
          </a:r>
        </a:p>
        <a:p>
          <a:pPr lvl="0" algn="ctr" defTabSz="355600">
            <a:lnSpc>
              <a:spcPct val="90000"/>
            </a:lnSpc>
            <a:spcBef>
              <a:spcPct val="0"/>
            </a:spcBef>
            <a:spcAft>
              <a:spcPct val="35000"/>
            </a:spcAft>
          </a:pPr>
          <a:r>
            <a:rPr lang="en-GB" sz="800" b="1" kern="1200"/>
            <a:t>(ABM)</a:t>
          </a:r>
        </a:p>
      </dsp:txBody>
      <dsp:txXfrm>
        <a:off x="2107818" y="3330406"/>
        <a:ext cx="1400987" cy="403520"/>
      </dsp:txXfrm>
    </dsp:sp>
    <dsp:sp modelId="{6B92629B-3CBD-40F9-89F3-75E492B4C7F9}">
      <dsp:nvSpPr>
        <dsp:cNvPr id="0" name=""/>
        <dsp:cNvSpPr/>
      </dsp:nvSpPr>
      <dsp:spPr>
        <a:xfrm>
          <a:off x="2095264" y="3812424"/>
          <a:ext cx="1426095" cy="42862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Environmental Management Accounting</a:t>
          </a:r>
        </a:p>
        <a:p>
          <a:pPr lvl="0" algn="ctr" defTabSz="355600">
            <a:lnSpc>
              <a:spcPct val="90000"/>
            </a:lnSpc>
            <a:spcBef>
              <a:spcPct val="0"/>
            </a:spcBef>
            <a:spcAft>
              <a:spcPct val="35000"/>
            </a:spcAft>
          </a:pPr>
          <a:r>
            <a:rPr lang="en-GB" sz="800" b="1" kern="1200"/>
            <a:t>(EMA</a:t>
          </a:r>
          <a:r>
            <a:rPr lang="en-GB" sz="700" kern="1200"/>
            <a:t>)</a:t>
          </a:r>
        </a:p>
      </dsp:txBody>
      <dsp:txXfrm>
        <a:off x="2107818" y="3824978"/>
        <a:ext cx="1400987" cy="403520"/>
      </dsp:txXfrm>
    </dsp:sp>
    <dsp:sp modelId="{ECA0E4FF-1476-49BF-B04F-F2186933D339}">
      <dsp:nvSpPr>
        <dsp:cNvPr id="0" name=""/>
        <dsp:cNvSpPr/>
      </dsp:nvSpPr>
      <dsp:spPr>
        <a:xfrm>
          <a:off x="3833318" y="0"/>
          <a:ext cx="1782619" cy="4464496"/>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a:t>Industry Specific</a:t>
          </a:r>
        </a:p>
        <a:p>
          <a:pPr lvl="0" algn="ctr" defTabSz="711200">
            <a:lnSpc>
              <a:spcPct val="90000"/>
            </a:lnSpc>
            <a:spcBef>
              <a:spcPct val="0"/>
            </a:spcBef>
            <a:spcAft>
              <a:spcPct val="35000"/>
            </a:spcAft>
          </a:pPr>
          <a:endParaRPr lang="en-GB" sz="1000" kern="1200"/>
        </a:p>
        <a:p>
          <a:pPr lvl="0" algn="ctr" defTabSz="711200">
            <a:lnSpc>
              <a:spcPct val="90000"/>
            </a:lnSpc>
            <a:spcBef>
              <a:spcPct val="0"/>
            </a:spcBef>
            <a:spcAft>
              <a:spcPct val="35000"/>
            </a:spcAft>
          </a:pPr>
          <a:r>
            <a:rPr lang="en-GB" sz="1200" kern="1200"/>
            <a:t>Management Accounting Tools</a:t>
          </a:r>
        </a:p>
      </dsp:txBody>
      <dsp:txXfrm>
        <a:off x="3833318" y="0"/>
        <a:ext cx="1782619" cy="1339348"/>
      </dsp:txXfrm>
    </dsp:sp>
    <dsp:sp modelId="{CA09D587-9D97-429B-BF0D-0D34E5D0F38A}">
      <dsp:nvSpPr>
        <dsp:cNvPr id="0" name=""/>
        <dsp:cNvSpPr/>
      </dsp:nvSpPr>
      <dsp:spPr>
        <a:xfrm>
          <a:off x="4011580" y="1339730"/>
          <a:ext cx="1426095" cy="87709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Industry Specific Ratio Analysis</a:t>
          </a:r>
        </a:p>
      </dsp:txBody>
      <dsp:txXfrm>
        <a:off x="4037269" y="1365419"/>
        <a:ext cx="1374717" cy="825716"/>
      </dsp:txXfrm>
    </dsp:sp>
    <dsp:sp modelId="{10F08F4C-9238-4154-B361-434B36DA2172}">
      <dsp:nvSpPr>
        <dsp:cNvPr id="0" name=""/>
        <dsp:cNvSpPr/>
      </dsp:nvSpPr>
      <dsp:spPr>
        <a:xfrm>
          <a:off x="4011580" y="2351762"/>
          <a:ext cx="1426095" cy="87709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Revenue Management </a:t>
          </a:r>
        </a:p>
        <a:p>
          <a:pPr lvl="0" algn="ctr" defTabSz="355600">
            <a:lnSpc>
              <a:spcPct val="90000"/>
            </a:lnSpc>
            <a:spcBef>
              <a:spcPct val="0"/>
            </a:spcBef>
            <a:spcAft>
              <a:spcPct val="35000"/>
            </a:spcAft>
          </a:pPr>
          <a:r>
            <a:rPr lang="en-GB" sz="800" b="1" kern="1200"/>
            <a:t>(Yield Management)</a:t>
          </a:r>
        </a:p>
      </dsp:txBody>
      <dsp:txXfrm>
        <a:off x="4037269" y="2377451"/>
        <a:ext cx="1374717" cy="825716"/>
      </dsp:txXfrm>
    </dsp:sp>
    <dsp:sp modelId="{18ED867F-09F3-4D66-9FD3-745782AEEF2D}">
      <dsp:nvSpPr>
        <dsp:cNvPr id="0" name=""/>
        <dsp:cNvSpPr/>
      </dsp:nvSpPr>
      <dsp:spPr>
        <a:xfrm>
          <a:off x="4011580" y="3363795"/>
          <a:ext cx="1426095" cy="87709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GB" sz="800" b="1" kern="1200"/>
            <a:t>Uniform System of Accounts for the Lodging Industry (USALI)</a:t>
          </a:r>
        </a:p>
      </dsp:txBody>
      <dsp:txXfrm>
        <a:off x="4037269" y="3389484"/>
        <a:ext cx="1374717" cy="82571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20</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GB" dirty="0" smtClean="0">
              <a:solidFill>
                <a:schemeClr val="bg1"/>
              </a:solidFill>
            </a:endParaRPr>
          </a:p>
          <a:p>
            <a:endParaRPr lang="en-GB" dirty="0">
              <a:solidFill>
                <a:schemeClr val="bg1"/>
              </a:solidFill>
            </a:endParaRPr>
          </a:p>
          <a:p>
            <a:r>
              <a:rPr lang="en-GB" dirty="0" smtClean="0">
                <a:solidFill>
                  <a:schemeClr val="bg1"/>
                </a:solidFill>
              </a:rPr>
              <a:t>Current </a:t>
            </a:r>
            <a:r>
              <a:rPr lang="en-GB" dirty="0">
                <a:solidFill>
                  <a:schemeClr val="bg1"/>
                </a:solidFill>
              </a:rPr>
              <a:t>Issues in Strategic Managerial Accounting</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sz="2800" b="1" dirty="0" smtClean="0">
                <a:solidFill>
                  <a:schemeClr val="bg1"/>
                </a:solidFill>
              </a:rPr>
              <a:t>Contemporary </a:t>
            </a:r>
            <a:r>
              <a:rPr lang="en-US" sz="2800" b="1" dirty="0">
                <a:solidFill>
                  <a:schemeClr val="bg1"/>
                </a:solidFill>
              </a:rPr>
              <a:t>applied </a:t>
            </a:r>
            <a:r>
              <a:rPr lang="en-US" sz="2800" b="1" dirty="0" smtClean="0">
                <a:solidFill>
                  <a:schemeClr val="bg1"/>
                </a:solidFill>
              </a:rPr>
              <a:t>research - </a:t>
            </a:r>
            <a:r>
              <a:rPr lang="en-GB" sz="2800" b="1" dirty="0" smtClean="0">
                <a:solidFill>
                  <a:schemeClr val="bg1"/>
                </a:solidFill>
              </a:rPr>
              <a:t>Changes </a:t>
            </a:r>
            <a:r>
              <a:rPr lang="en-GB" sz="2800" b="1" dirty="0">
                <a:solidFill>
                  <a:schemeClr val="bg1"/>
                </a:solidFill>
              </a:rPr>
              <a:t>in management accounting practice research </a:t>
            </a:r>
            <a:endParaRPr lang="en-US" sz="2800"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endParaRPr lang="en-GB" dirty="0"/>
          </a:p>
          <a:p>
            <a:pPr algn="l"/>
            <a:endParaRPr lang="en-US" dirty="0">
              <a:solidFill>
                <a:schemeClr val="tx2">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348880"/>
            <a:ext cx="8041531" cy="350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347864" y="5733256"/>
            <a:ext cx="2952328" cy="307777"/>
          </a:xfrm>
          <a:prstGeom prst="rect">
            <a:avLst/>
          </a:prstGeom>
          <a:noFill/>
        </p:spPr>
        <p:txBody>
          <a:bodyPr wrap="square" rtlCol="0">
            <a:spAutoFit/>
          </a:bodyPr>
          <a:lstStyle/>
          <a:p>
            <a:r>
              <a:rPr lang="en-GB" sz="1400" dirty="0" smtClean="0">
                <a:solidFill>
                  <a:schemeClr val="tx2">
                    <a:lumMod val="75000"/>
                  </a:schemeClr>
                </a:solidFill>
                <a:latin typeface="Verdana" pitchFamily="34" charset="0"/>
                <a:ea typeface="Verdana" pitchFamily="34" charset="0"/>
                <a:cs typeface="Verdana" pitchFamily="34" charset="0"/>
              </a:rPr>
              <a:t>Adapted from Scapens 2006</a:t>
            </a:r>
            <a:endParaRPr lang="en-GB" sz="1400" dirty="0">
              <a:solidFill>
                <a:schemeClr val="tx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964722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sz="2800" b="1" dirty="0" smtClean="0">
                <a:solidFill>
                  <a:schemeClr val="bg1"/>
                </a:solidFill>
              </a:rPr>
              <a:t>Contemporary </a:t>
            </a:r>
            <a:r>
              <a:rPr lang="en-US" sz="2800" b="1" dirty="0">
                <a:solidFill>
                  <a:schemeClr val="bg1"/>
                </a:solidFill>
              </a:rPr>
              <a:t>applied </a:t>
            </a:r>
            <a:r>
              <a:rPr lang="en-US" sz="2800" b="1" dirty="0" smtClean="0">
                <a:solidFill>
                  <a:schemeClr val="bg1"/>
                </a:solidFill>
              </a:rPr>
              <a:t>research - </a:t>
            </a:r>
            <a:r>
              <a:rPr lang="en-GB" sz="2800" b="1" dirty="0" smtClean="0">
                <a:solidFill>
                  <a:schemeClr val="bg1"/>
                </a:solidFill>
              </a:rPr>
              <a:t>Changes </a:t>
            </a:r>
            <a:r>
              <a:rPr lang="en-GB" sz="2800" b="1" dirty="0">
                <a:solidFill>
                  <a:schemeClr val="bg1"/>
                </a:solidFill>
              </a:rPr>
              <a:t>in management accounting practice research </a:t>
            </a:r>
            <a:endParaRPr lang="en-US" sz="2800" b="1" dirty="0">
              <a:solidFill>
                <a:schemeClr val="bg1"/>
              </a:solidFill>
            </a:endParaRPr>
          </a:p>
        </p:txBody>
      </p:sp>
      <p:sp>
        <p:nvSpPr>
          <p:cNvPr id="4" name="TextBox 3"/>
          <p:cNvSpPr txBox="1"/>
          <p:nvPr/>
        </p:nvSpPr>
        <p:spPr>
          <a:xfrm>
            <a:off x="683568" y="2132856"/>
            <a:ext cx="7992888" cy="3970318"/>
          </a:xfrm>
          <a:prstGeom prst="rect">
            <a:avLst/>
          </a:prstGeom>
          <a:noFill/>
        </p:spPr>
        <p:txBody>
          <a:bodyPr wrap="square" rtlCol="0">
            <a:spAutoFit/>
          </a:bodyPr>
          <a:lstStyle/>
          <a:p>
            <a:r>
              <a:rPr lang="en-GB" sz="1400" dirty="0" smtClean="0">
                <a:solidFill>
                  <a:schemeClr val="tx2">
                    <a:lumMod val="75000"/>
                  </a:schemeClr>
                </a:solidFill>
                <a:latin typeface="Verdana" pitchFamily="34" charset="0"/>
                <a:ea typeface="Verdana" pitchFamily="34" charset="0"/>
                <a:cs typeface="Verdana" pitchFamily="34" charset="0"/>
              </a:rPr>
              <a:t>Scapens’ reflections </a:t>
            </a:r>
            <a:r>
              <a:rPr lang="en-GB" sz="1400" dirty="0">
                <a:solidFill>
                  <a:schemeClr val="tx2">
                    <a:lumMod val="75000"/>
                  </a:schemeClr>
                </a:solidFill>
                <a:latin typeface="Verdana" pitchFamily="34" charset="0"/>
                <a:ea typeface="Verdana" pitchFamily="34" charset="0"/>
                <a:cs typeface="Verdana" pitchFamily="34" charset="0"/>
              </a:rPr>
              <a:t>in this paper </a:t>
            </a:r>
            <a:r>
              <a:rPr lang="en-GB" sz="1400" dirty="0" smtClean="0">
                <a:solidFill>
                  <a:schemeClr val="tx2">
                    <a:lumMod val="75000"/>
                  </a:schemeClr>
                </a:solidFill>
                <a:latin typeface="Verdana" pitchFamily="34" charset="0"/>
                <a:ea typeface="Verdana" pitchFamily="34" charset="0"/>
                <a:cs typeface="Verdana" pitchFamily="34" charset="0"/>
              </a:rPr>
              <a:t>are:</a:t>
            </a:r>
          </a:p>
          <a:p>
            <a:endParaRPr lang="en-GB" sz="1400" dirty="0" smtClean="0">
              <a:solidFill>
                <a:schemeClr val="tx2">
                  <a:lumMod val="75000"/>
                </a:schemeClr>
              </a:solidFill>
              <a:latin typeface="Verdana" pitchFamily="34" charset="0"/>
              <a:ea typeface="Verdana" pitchFamily="34" charset="0"/>
              <a:cs typeface="Verdana" pitchFamily="34" charset="0"/>
            </a:endParaRPr>
          </a:p>
          <a:p>
            <a:pPr marL="285750" indent="-285750">
              <a:buFont typeface="Wingdings" pitchFamily="2" charset="2"/>
              <a:buChar char="Ø"/>
            </a:pPr>
            <a:r>
              <a:rPr lang="en-GB" sz="1400" dirty="0">
                <a:solidFill>
                  <a:schemeClr val="tx2">
                    <a:lumMod val="75000"/>
                  </a:schemeClr>
                </a:solidFill>
                <a:latin typeface="Verdana" pitchFamily="34" charset="0"/>
                <a:ea typeface="Verdana" pitchFamily="34" charset="0"/>
                <a:cs typeface="Verdana" pitchFamily="34" charset="0"/>
              </a:rPr>
              <a:t>I</a:t>
            </a:r>
            <a:r>
              <a:rPr lang="en-GB" sz="1400" dirty="0" smtClean="0">
                <a:solidFill>
                  <a:schemeClr val="tx2">
                    <a:lumMod val="75000"/>
                  </a:schemeClr>
                </a:solidFill>
                <a:latin typeface="Verdana" pitchFamily="34" charset="0"/>
                <a:ea typeface="Verdana" pitchFamily="34" charset="0"/>
                <a:cs typeface="Verdana" pitchFamily="34" charset="0"/>
              </a:rPr>
              <a:t>n </a:t>
            </a:r>
            <a:r>
              <a:rPr lang="en-GB" sz="1400" dirty="0">
                <a:solidFill>
                  <a:schemeClr val="tx2">
                    <a:lumMod val="75000"/>
                  </a:schemeClr>
                </a:solidFill>
                <a:latin typeface="Verdana" pitchFamily="34" charset="0"/>
                <a:ea typeface="Verdana" pitchFamily="34" charset="0"/>
                <a:cs typeface="Verdana" pitchFamily="34" charset="0"/>
              </a:rPr>
              <a:t>the 1970s academic researchers believed all the management accounting tools needed for organisation to use existed; it was just a case of getting managers to use </a:t>
            </a:r>
            <a:r>
              <a:rPr lang="en-GB" sz="1400" dirty="0" smtClean="0">
                <a:solidFill>
                  <a:schemeClr val="tx2">
                    <a:lumMod val="75000"/>
                  </a:schemeClr>
                </a:solidFill>
                <a:latin typeface="Verdana" pitchFamily="34" charset="0"/>
                <a:ea typeface="Verdana" pitchFamily="34" charset="0"/>
                <a:cs typeface="Verdana" pitchFamily="34" charset="0"/>
              </a:rPr>
              <a:t>them.</a:t>
            </a:r>
          </a:p>
          <a:p>
            <a:pPr marL="285750" indent="-285750">
              <a:buFont typeface="Wingdings" pitchFamily="2" charset="2"/>
              <a:buChar char="Ø"/>
            </a:pPr>
            <a:endParaRPr lang="en-GB" sz="1400" dirty="0" smtClean="0">
              <a:solidFill>
                <a:schemeClr val="tx2">
                  <a:lumMod val="75000"/>
                </a:schemeClr>
              </a:solidFill>
              <a:latin typeface="Verdana" pitchFamily="34" charset="0"/>
              <a:ea typeface="Verdana" pitchFamily="34" charset="0"/>
              <a:cs typeface="Verdana" pitchFamily="34" charset="0"/>
            </a:endParaRPr>
          </a:p>
          <a:p>
            <a:pPr marL="285750" indent="-285750">
              <a:buFont typeface="Wingdings" pitchFamily="2" charset="2"/>
              <a:buChar char="Ø"/>
            </a:pPr>
            <a:r>
              <a:rPr lang="en-GB" sz="1400" dirty="0" smtClean="0">
                <a:solidFill>
                  <a:schemeClr val="tx2">
                    <a:lumMod val="75000"/>
                  </a:schemeClr>
                </a:solidFill>
                <a:latin typeface="Verdana" pitchFamily="34" charset="0"/>
                <a:ea typeface="Verdana" pitchFamily="34" charset="0"/>
                <a:cs typeface="Verdana" pitchFamily="34" charset="0"/>
              </a:rPr>
              <a:t>By </a:t>
            </a:r>
            <a:r>
              <a:rPr lang="en-GB" sz="1400" dirty="0">
                <a:solidFill>
                  <a:schemeClr val="tx2">
                    <a:lumMod val="75000"/>
                  </a:schemeClr>
                </a:solidFill>
                <a:latin typeface="Verdana" pitchFamily="34" charset="0"/>
                <a:ea typeface="Verdana" pitchFamily="34" charset="0"/>
                <a:cs typeface="Verdana" pitchFamily="34" charset="0"/>
              </a:rPr>
              <a:t>the 1980s researchers focused more on field research in organisation that discovered what management accounting tools were being used (mainly surveys of practice</a:t>
            </a:r>
            <a:r>
              <a:rPr lang="en-GB" sz="1400" dirty="0" smtClean="0">
                <a:solidFill>
                  <a:schemeClr val="tx2">
                    <a:lumMod val="75000"/>
                  </a:schemeClr>
                </a:solidFill>
                <a:latin typeface="Verdana" pitchFamily="34" charset="0"/>
                <a:ea typeface="Verdana" pitchFamily="34" charset="0"/>
                <a:cs typeface="Verdana" pitchFamily="34" charset="0"/>
              </a:rPr>
              <a:t>).</a:t>
            </a:r>
          </a:p>
          <a:p>
            <a:pPr marL="285750" indent="-285750">
              <a:buFont typeface="Wingdings" pitchFamily="2" charset="2"/>
              <a:buChar char="Ø"/>
            </a:pPr>
            <a:endParaRPr lang="en-GB" sz="1400" dirty="0" smtClean="0">
              <a:solidFill>
                <a:schemeClr val="tx2">
                  <a:lumMod val="75000"/>
                </a:schemeClr>
              </a:solidFill>
              <a:latin typeface="Verdana" pitchFamily="34" charset="0"/>
              <a:ea typeface="Verdana" pitchFamily="34" charset="0"/>
              <a:cs typeface="Verdana" pitchFamily="34" charset="0"/>
            </a:endParaRPr>
          </a:p>
          <a:p>
            <a:pPr marL="285750" indent="-285750">
              <a:buFont typeface="Wingdings" pitchFamily="2" charset="2"/>
              <a:buChar char="Ø"/>
            </a:pPr>
            <a:r>
              <a:rPr lang="en-GB" sz="1400" dirty="0" smtClean="0">
                <a:solidFill>
                  <a:schemeClr val="tx2">
                    <a:lumMod val="75000"/>
                  </a:schemeClr>
                </a:solidFill>
                <a:latin typeface="Verdana" pitchFamily="34" charset="0"/>
                <a:ea typeface="Verdana" pitchFamily="34" charset="0"/>
                <a:cs typeface="Verdana" pitchFamily="34" charset="0"/>
              </a:rPr>
              <a:t>In </a:t>
            </a:r>
            <a:r>
              <a:rPr lang="en-GB" sz="1400" dirty="0">
                <a:solidFill>
                  <a:schemeClr val="tx2">
                    <a:lumMod val="75000"/>
                  </a:schemeClr>
                </a:solidFill>
                <a:latin typeface="Verdana" pitchFamily="34" charset="0"/>
                <a:ea typeface="Verdana" pitchFamily="34" charset="0"/>
                <a:cs typeface="Verdana" pitchFamily="34" charset="0"/>
              </a:rPr>
              <a:t>the 1990s </a:t>
            </a:r>
            <a:r>
              <a:rPr lang="en-GB" sz="1400" dirty="0" smtClean="0">
                <a:solidFill>
                  <a:schemeClr val="tx2">
                    <a:lumMod val="75000"/>
                  </a:schemeClr>
                </a:solidFill>
                <a:latin typeface="Verdana" pitchFamily="34" charset="0"/>
                <a:ea typeface="Verdana" pitchFamily="34" charset="0"/>
                <a:cs typeface="Verdana" pitchFamily="34" charset="0"/>
              </a:rPr>
              <a:t>research asked </a:t>
            </a:r>
            <a:r>
              <a:rPr lang="en-GB" sz="1400" dirty="0">
                <a:solidFill>
                  <a:schemeClr val="tx2">
                    <a:lumMod val="75000"/>
                  </a:schemeClr>
                </a:solidFill>
                <a:latin typeface="Verdana" pitchFamily="34" charset="0"/>
                <a:ea typeface="Verdana" pitchFamily="34" charset="0"/>
                <a:cs typeface="Verdana" pitchFamily="34" charset="0"/>
              </a:rPr>
              <a:t>‘why?’ this became critical when considering the perceived ‘gap’ between theory and </a:t>
            </a:r>
            <a:r>
              <a:rPr lang="en-GB" sz="1400" dirty="0" smtClean="0">
                <a:solidFill>
                  <a:schemeClr val="tx2">
                    <a:lumMod val="75000"/>
                  </a:schemeClr>
                </a:solidFill>
                <a:latin typeface="Verdana" pitchFamily="34" charset="0"/>
                <a:ea typeface="Verdana" pitchFamily="34" charset="0"/>
                <a:cs typeface="Verdana" pitchFamily="34" charset="0"/>
              </a:rPr>
              <a:t>practice.  Research </a:t>
            </a:r>
            <a:r>
              <a:rPr lang="en-GB" sz="1400" dirty="0">
                <a:solidFill>
                  <a:schemeClr val="tx2">
                    <a:lumMod val="75000"/>
                  </a:schemeClr>
                </a:solidFill>
                <a:latin typeface="Verdana" pitchFamily="34" charset="0"/>
                <a:ea typeface="Verdana" pitchFamily="34" charset="0"/>
                <a:cs typeface="Verdana" pitchFamily="34" charset="0"/>
              </a:rPr>
              <a:t>in the 1990s </a:t>
            </a:r>
            <a:r>
              <a:rPr lang="en-GB" sz="1400" dirty="0" smtClean="0">
                <a:solidFill>
                  <a:schemeClr val="tx2">
                    <a:lumMod val="75000"/>
                  </a:schemeClr>
                </a:solidFill>
                <a:latin typeface="Verdana" pitchFamily="34" charset="0"/>
                <a:ea typeface="Verdana" pitchFamily="34" charset="0"/>
                <a:cs typeface="Verdana" pitchFamily="34" charset="0"/>
              </a:rPr>
              <a:t>focused on understanding </a:t>
            </a:r>
            <a:r>
              <a:rPr lang="en-GB" sz="1400" dirty="0">
                <a:solidFill>
                  <a:schemeClr val="tx2">
                    <a:lumMod val="75000"/>
                  </a:schemeClr>
                </a:solidFill>
                <a:latin typeface="Verdana" pitchFamily="34" charset="0"/>
                <a:ea typeface="Verdana" pitchFamily="34" charset="0"/>
                <a:cs typeface="Verdana" pitchFamily="34" charset="0"/>
              </a:rPr>
              <a:t>why academic theory was not being used in practice</a:t>
            </a:r>
            <a:r>
              <a:rPr lang="en-GB" sz="1400" dirty="0" smtClean="0">
                <a:solidFill>
                  <a:schemeClr val="tx2">
                    <a:lumMod val="75000"/>
                  </a:schemeClr>
                </a:solidFill>
                <a:latin typeface="Verdana" pitchFamily="34" charset="0"/>
                <a:ea typeface="Verdana" pitchFamily="34" charset="0"/>
                <a:cs typeface="Verdana" pitchFamily="34" charset="0"/>
              </a:rPr>
              <a:t>.</a:t>
            </a:r>
          </a:p>
          <a:p>
            <a:pPr marL="285750" indent="-285750">
              <a:buFont typeface="Wingdings" pitchFamily="2" charset="2"/>
              <a:buChar char="Ø"/>
            </a:pPr>
            <a:endParaRPr lang="en-GB" sz="1400" dirty="0" smtClean="0">
              <a:solidFill>
                <a:schemeClr val="tx2">
                  <a:lumMod val="75000"/>
                </a:schemeClr>
              </a:solidFill>
              <a:latin typeface="Verdana" pitchFamily="34" charset="0"/>
              <a:ea typeface="Verdana" pitchFamily="34" charset="0"/>
              <a:cs typeface="Verdana" pitchFamily="34" charset="0"/>
            </a:endParaRPr>
          </a:p>
          <a:p>
            <a:pPr marL="285750" indent="-285750">
              <a:buFont typeface="Wingdings" pitchFamily="2" charset="2"/>
              <a:buChar char="Ø"/>
            </a:pPr>
            <a:r>
              <a:rPr lang="en-GB" sz="1400" dirty="0" smtClean="0">
                <a:solidFill>
                  <a:schemeClr val="tx2">
                    <a:lumMod val="75000"/>
                  </a:schemeClr>
                </a:solidFill>
                <a:latin typeface="Verdana" pitchFamily="34" charset="0"/>
                <a:ea typeface="Verdana" pitchFamily="34" charset="0"/>
                <a:cs typeface="Verdana" pitchFamily="34" charset="0"/>
              </a:rPr>
              <a:t>Within </a:t>
            </a:r>
            <a:r>
              <a:rPr lang="en-GB" sz="1400" dirty="0">
                <a:solidFill>
                  <a:schemeClr val="tx2">
                    <a:lumMod val="75000"/>
                  </a:schemeClr>
                </a:solidFill>
                <a:latin typeface="Verdana" pitchFamily="34" charset="0"/>
                <a:ea typeface="Verdana" pitchFamily="34" charset="0"/>
                <a:cs typeface="Verdana" pitchFamily="34" charset="0"/>
              </a:rPr>
              <a:t>the twenty first century Scapens (2006) see the role of researchers in management accounting to be working alongside managers in industry to aid them in developing practice.</a:t>
            </a:r>
          </a:p>
          <a:p>
            <a:endParaRPr lang="en-GB" sz="1400" dirty="0">
              <a:solidFill>
                <a:schemeClr val="tx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66606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sz="2800" b="1" dirty="0" smtClean="0">
                <a:solidFill>
                  <a:schemeClr val="bg1"/>
                </a:solidFill>
              </a:rPr>
              <a:t>Contemporary </a:t>
            </a:r>
            <a:r>
              <a:rPr lang="en-US" sz="2800" b="1" dirty="0">
                <a:solidFill>
                  <a:schemeClr val="bg1"/>
                </a:solidFill>
              </a:rPr>
              <a:t>applied </a:t>
            </a:r>
            <a:r>
              <a:rPr lang="en-US" sz="2800" b="1" dirty="0" smtClean="0">
                <a:solidFill>
                  <a:schemeClr val="bg1"/>
                </a:solidFill>
              </a:rPr>
              <a:t>research - </a:t>
            </a:r>
            <a:r>
              <a:rPr lang="en-GB" sz="2800" b="1" dirty="0" smtClean="0">
                <a:solidFill>
                  <a:schemeClr val="bg1"/>
                </a:solidFill>
              </a:rPr>
              <a:t>Changes </a:t>
            </a:r>
            <a:r>
              <a:rPr lang="en-GB" sz="2800" b="1" dirty="0">
                <a:solidFill>
                  <a:schemeClr val="bg1"/>
                </a:solidFill>
              </a:rPr>
              <a:t>in management accounting practice research </a:t>
            </a:r>
            <a:endParaRPr lang="en-US" sz="2800" b="1" dirty="0">
              <a:solidFill>
                <a:schemeClr val="bg1"/>
              </a:solidFill>
            </a:endParaRPr>
          </a:p>
        </p:txBody>
      </p:sp>
      <p:sp>
        <p:nvSpPr>
          <p:cNvPr id="4" name="TextBox 3"/>
          <p:cNvSpPr txBox="1"/>
          <p:nvPr/>
        </p:nvSpPr>
        <p:spPr>
          <a:xfrm>
            <a:off x="683568" y="1988840"/>
            <a:ext cx="7992888" cy="4462760"/>
          </a:xfrm>
          <a:prstGeom prst="rect">
            <a:avLst/>
          </a:prstGeom>
          <a:noFill/>
        </p:spPr>
        <p:txBody>
          <a:bodyPr wrap="square" rtlCol="0">
            <a:spAutoFit/>
          </a:bodyPr>
          <a:lstStyle/>
          <a:p>
            <a:r>
              <a:rPr lang="en-GB" sz="1500" dirty="0">
                <a:solidFill>
                  <a:schemeClr val="tx2">
                    <a:lumMod val="75000"/>
                  </a:schemeClr>
                </a:solidFill>
                <a:latin typeface="Verdana" pitchFamily="34" charset="0"/>
                <a:ea typeface="Verdana" pitchFamily="34" charset="0"/>
                <a:cs typeface="Verdana" pitchFamily="34" charset="0"/>
              </a:rPr>
              <a:t>Applied research into a specific industry, such as hospitality, mirrors the development pattern outlined in the generic area of management accounting over this period. </a:t>
            </a:r>
            <a:endParaRPr lang="en-GB" sz="1500" dirty="0" smtClean="0">
              <a:solidFill>
                <a:schemeClr val="tx2">
                  <a:lumMod val="75000"/>
                </a:schemeClr>
              </a:solidFill>
              <a:latin typeface="Verdana" pitchFamily="34" charset="0"/>
              <a:ea typeface="Verdana" pitchFamily="34" charset="0"/>
              <a:cs typeface="Verdana" pitchFamily="34" charset="0"/>
            </a:endParaRPr>
          </a:p>
          <a:p>
            <a:endParaRPr lang="en-GB" sz="1500" dirty="0">
              <a:solidFill>
                <a:schemeClr val="tx2">
                  <a:lumMod val="75000"/>
                </a:schemeClr>
              </a:solidFill>
              <a:latin typeface="Verdana" pitchFamily="34" charset="0"/>
              <a:ea typeface="Verdana" pitchFamily="34" charset="0"/>
              <a:cs typeface="Verdana" pitchFamily="34" charset="0"/>
            </a:endParaRPr>
          </a:p>
          <a:p>
            <a:r>
              <a:rPr lang="en-GB" sz="1500" dirty="0" smtClean="0">
                <a:solidFill>
                  <a:schemeClr val="tx2">
                    <a:lumMod val="75000"/>
                  </a:schemeClr>
                </a:solidFill>
                <a:latin typeface="Verdana" pitchFamily="34" charset="0"/>
                <a:ea typeface="Verdana" pitchFamily="34" charset="0"/>
                <a:cs typeface="Verdana" pitchFamily="34" charset="0"/>
              </a:rPr>
              <a:t>academic </a:t>
            </a:r>
            <a:r>
              <a:rPr lang="en-GB" sz="1500" dirty="0">
                <a:solidFill>
                  <a:schemeClr val="tx2">
                    <a:lumMod val="75000"/>
                  </a:schemeClr>
                </a:solidFill>
                <a:latin typeface="Verdana" pitchFamily="34" charset="0"/>
                <a:ea typeface="Verdana" pitchFamily="34" charset="0"/>
                <a:cs typeface="Verdana" pitchFamily="34" charset="0"/>
              </a:rPr>
              <a:t>management accounting research applied specifically to tourism is limited in volume and almost non-existent within the events sector. </a:t>
            </a:r>
            <a:endParaRPr lang="en-GB" sz="1500" dirty="0" smtClean="0">
              <a:solidFill>
                <a:schemeClr val="tx2">
                  <a:lumMod val="75000"/>
                </a:schemeClr>
              </a:solidFill>
              <a:latin typeface="Verdana" pitchFamily="34" charset="0"/>
              <a:ea typeface="Verdana" pitchFamily="34" charset="0"/>
              <a:cs typeface="Verdana" pitchFamily="34" charset="0"/>
            </a:endParaRPr>
          </a:p>
          <a:p>
            <a:endParaRPr lang="en-GB" sz="1500" dirty="0">
              <a:solidFill>
                <a:schemeClr val="tx2">
                  <a:lumMod val="75000"/>
                </a:schemeClr>
              </a:solidFill>
              <a:latin typeface="Verdana" pitchFamily="34" charset="0"/>
              <a:ea typeface="Verdana" pitchFamily="34" charset="0"/>
              <a:cs typeface="Verdana" pitchFamily="34" charset="0"/>
            </a:endParaRPr>
          </a:p>
          <a:p>
            <a:r>
              <a:rPr lang="en-GB" sz="1500" dirty="0" smtClean="0">
                <a:solidFill>
                  <a:schemeClr val="tx2">
                    <a:lumMod val="75000"/>
                  </a:schemeClr>
                </a:solidFill>
                <a:latin typeface="Verdana" pitchFamily="34" charset="0"/>
                <a:ea typeface="Verdana" pitchFamily="34" charset="0"/>
                <a:cs typeface="Verdana" pitchFamily="34" charset="0"/>
              </a:rPr>
              <a:t>Within </a:t>
            </a:r>
            <a:r>
              <a:rPr lang="en-GB" sz="1500" dirty="0">
                <a:solidFill>
                  <a:schemeClr val="tx2">
                    <a:lumMod val="75000"/>
                  </a:schemeClr>
                </a:solidFill>
                <a:latin typeface="Verdana" pitchFamily="34" charset="0"/>
                <a:ea typeface="Verdana" pitchFamily="34" charset="0"/>
                <a:cs typeface="Verdana" pitchFamily="34" charset="0"/>
              </a:rPr>
              <a:t>hospitality applied research </a:t>
            </a:r>
            <a:r>
              <a:rPr lang="en-GB" sz="1500" dirty="0" smtClean="0">
                <a:solidFill>
                  <a:schemeClr val="tx2">
                    <a:lumMod val="75000"/>
                  </a:schemeClr>
                </a:solidFill>
                <a:latin typeface="Verdana" pitchFamily="34" charset="0"/>
                <a:ea typeface="Verdana" pitchFamily="34" charset="0"/>
                <a:cs typeface="Verdana" pitchFamily="34" charset="0"/>
              </a:rPr>
              <a:t>the </a:t>
            </a:r>
            <a:r>
              <a:rPr lang="en-GB" sz="1500" dirty="0">
                <a:solidFill>
                  <a:schemeClr val="tx2">
                    <a:lumMod val="75000"/>
                  </a:schemeClr>
                </a:solidFill>
                <a:latin typeface="Verdana" pitchFamily="34" charset="0"/>
                <a:ea typeface="Verdana" pitchFamily="34" charset="0"/>
                <a:cs typeface="Verdana" pitchFamily="34" charset="0"/>
              </a:rPr>
              <a:t>vast majority of management accounting research is applied specifically to hotels (estimated over 90%), with only a few studies applied to restaurants (Atkinson &amp; Jones 2008, 2011).  </a:t>
            </a:r>
            <a:endParaRPr lang="en-GB" sz="1500" dirty="0" smtClean="0">
              <a:solidFill>
                <a:schemeClr val="tx2">
                  <a:lumMod val="75000"/>
                </a:schemeClr>
              </a:solidFill>
              <a:latin typeface="Verdana" pitchFamily="34" charset="0"/>
              <a:ea typeface="Verdana" pitchFamily="34" charset="0"/>
              <a:cs typeface="Verdana" pitchFamily="34" charset="0"/>
            </a:endParaRPr>
          </a:p>
          <a:p>
            <a:endParaRPr lang="en-GB" sz="1500" dirty="0">
              <a:solidFill>
                <a:schemeClr val="tx2">
                  <a:lumMod val="75000"/>
                </a:schemeClr>
              </a:solidFill>
              <a:latin typeface="Verdana" pitchFamily="34" charset="0"/>
              <a:ea typeface="Verdana" pitchFamily="34" charset="0"/>
              <a:cs typeface="Verdana" pitchFamily="34" charset="0"/>
            </a:endParaRPr>
          </a:p>
          <a:p>
            <a:r>
              <a:rPr lang="en-GB" sz="1500" dirty="0" smtClean="0">
                <a:solidFill>
                  <a:schemeClr val="tx2">
                    <a:lumMod val="75000"/>
                  </a:schemeClr>
                </a:solidFill>
                <a:latin typeface="Verdana" pitchFamily="34" charset="0"/>
                <a:ea typeface="Verdana" pitchFamily="34" charset="0"/>
                <a:cs typeface="Verdana" pitchFamily="34" charset="0"/>
              </a:rPr>
              <a:t>Atkinson </a:t>
            </a:r>
            <a:r>
              <a:rPr lang="en-GB" sz="1500" dirty="0">
                <a:solidFill>
                  <a:schemeClr val="tx2">
                    <a:lumMod val="75000"/>
                  </a:schemeClr>
                </a:solidFill>
                <a:latin typeface="Verdana" pitchFamily="34" charset="0"/>
                <a:ea typeface="Verdana" pitchFamily="34" charset="0"/>
                <a:cs typeface="Verdana" pitchFamily="34" charset="0"/>
              </a:rPr>
              <a:t>&amp; Jones’ 2011 review of management accounting research across hospitality and tourism found only a few studies related to accounting, with single figures of papers majoring on a management accounting topic applied to tourism. </a:t>
            </a:r>
            <a:r>
              <a:rPr lang="en-GB" sz="1500" dirty="0" smtClean="0">
                <a:solidFill>
                  <a:schemeClr val="tx2">
                    <a:lumMod val="75000"/>
                  </a:schemeClr>
                </a:solidFill>
                <a:latin typeface="Verdana" pitchFamily="34" charset="0"/>
                <a:ea typeface="Verdana" pitchFamily="34" charset="0"/>
                <a:cs typeface="Verdana" pitchFamily="34" charset="0"/>
              </a:rPr>
              <a:t>Their 2011 </a:t>
            </a:r>
            <a:r>
              <a:rPr lang="en-GB" sz="1500" dirty="0">
                <a:solidFill>
                  <a:schemeClr val="tx2">
                    <a:lumMod val="75000"/>
                  </a:schemeClr>
                </a:solidFill>
                <a:latin typeface="Verdana" pitchFamily="34" charset="0"/>
                <a:ea typeface="Verdana" pitchFamily="34" charset="0"/>
                <a:cs typeface="Verdana" pitchFamily="34" charset="0"/>
              </a:rPr>
              <a:t>paper </a:t>
            </a:r>
            <a:r>
              <a:rPr lang="en-GB" sz="1500" dirty="0" smtClean="0">
                <a:solidFill>
                  <a:schemeClr val="tx2">
                    <a:lumMod val="75000"/>
                  </a:schemeClr>
                </a:solidFill>
                <a:latin typeface="Verdana" pitchFamily="34" charset="0"/>
                <a:ea typeface="Verdana" pitchFamily="34" charset="0"/>
                <a:cs typeface="Verdana" pitchFamily="34" charset="0"/>
              </a:rPr>
              <a:t>identified </a:t>
            </a:r>
            <a:r>
              <a:rPr lang="en-GB" sz="1500" dirty="0">
                <a:solidFill>
                  <a:schemeClr val="tx2">
                    <a:lumMod val="75000"/>
                  </a:schemeClr>
                </a:solidFill>
                <a:latin typeface="Verdana" pitchFamily="34" charset="0"/>
                <a:ea typeface="Verdana" pitchFamily="34" charset="0"/>
                <a:cs typeface="Verdana" pitchFamily="34" charset="0"/>
              </a:rPr>
              <a:t>just over 100 hospitality and tourism applied management accounting journal articles in a period covering 11 years, averaging less than 10 papers a </a:t>
            </a:r>
            <a:r>
              <a:rPr lang="en-GB" sz="1500" dirty="0" smtClean="0">
                <a:solidFill>
                  <a:schemeClr val="tx2">
                    <a:lumMod val="75000"/>
                  </a:schemeClr>
                </a:solidFill>
                <a:latin typeface="Verdana" pitchFamily="34" charset="0"/>
                <a:ea typeface="Verdana" pitchFamily="34" charset="0"/>
                <a:cs typeface="Verdana" pitchFamily="34" charset="0"/>
              </a:rPr>
              <a:t>year, far less research than that into operations or marketing for example.</a:t>
            </a:r>
          </a:p>
          <a:p>
            <a:endParaRPr lang="en-GB" sz="1400" dirty="0"/>
          </a:p>
        </p:txBody>
      </p:sp>
    </p:spTree>
    <p:extLst>
      <p:ext uri="{BB962C8B-B14F-4D97-AF65-F5344CB8AC3E}">
        <p14:creationId xmlns:p14="http://schemas.microsoft.com/office/powerpoint/2010/main" val="352231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sz="2800" b="1" dirty="0" smtClean="0">
                <a:solidFill>
                  <a:schemeClr val="bg1"/>
                </a:solidFill>
              </a:rPr>
              <a:t>Contemporary </a:t>
            </a:r>
            <a:r>
              <a:rPr lang="en-US" sz="2800" b="1" dirty="0">
                <a:solidFill>
                  <a:schemeClr val="bg1"/>
                </a:solidFill>
              </a:rPr>
              <a:t>applied </a:t>
            </a:r>
            <a:r>
              <a:rPr lang="en-US" sz="2800" b="1" dirty="0" smtClean="0">
                <a:solidFill>
                  <a:schemeClr val="bg1"/>
                </a:solidFill>
              </a:rPr>
              <a:t>research - </a:t>
            </a:r>
            <a:r>
              <a:rPr lang="en-GB" sz="2800" b="1" dirty="0" smtClean="0">
                <a:solidFill>
                  <a:schemeClr val="bg1"/>
                </a:solidFill>
              </a:rPr>
              <a:t>Changes </a:t>
            </a:r>
            <a:r>
              <a:rPr lang="en-GB" sz="2800" b="1" dirty="0">
                <a:solidFill>
                  <a:schemeClr val="bg1"/>
                </a:solidFill>
              </a:rPr>
              <a:t>in management accounting practice research </a:t>
            </a:r>
            <a:endParaRPr lang="en-US" sz="2800" b="1" dirty="0">
              <a:solidFill>
                <a:schemeClr val="bg1"/>
              </a:solidFill>
            </a:endParaRPr>
          </a:p>
        </p:txBody>
      </p:sp>
      <p:sp>
        <p:nvSpPr>
          <p:cNvPr id="4" name="TextBox 3"/>
          <p:cNvSpPr txBox="1"/>
          <p:nvPr/>
        </p:nvSpPr>
        <p:spPr>
          <a:xfrm>
            <a:off x="683568" y="1988840"/>
            <a:ext cx="7992888" cy="3970318"/>
          </a:xfrm>
          <a:prstGeom prst="rect">
            <a:avLst/>
          </a:prstGeom>
          <a:noFill/>
        </p:spPr>
        <p:txBody>
          <a:bodyPr wrap="square" rtlCol="0">
            <a:spAutoFit/>
          </a:bodyPr>
          <a:lstStyle/>
          <a:p>
            <a:r>
              <a:rPr lang="en-GB" sz="1400" dirty="0">
                <a:solidFill>
                  <a:schemeClr val="tx2">
                    <a:lumMod val="75000"/>
                  </a:schemeClr>
                </a:solidFill>
                <a:latin typeface="Verdana" pitchFamily="34" charset="0"/>
                <a:ea typeface="Verdana" pitchFamily="34" charset="0"/>
                <a:cs typeface="Verdana" pitchFamily="34" charset="0"/>
              </a:rPr>
              <a:t>The ‘state of the art’ of hospitality applied research can be summarised as having a history of over 40 years and has developed, both in subject areas and methodological approaches during that period of time.  </a:t>
            </a:r>
            <a:endParaRPr lang="en-GB" sz="1400" dirty="0" smtClean="0">
              <a:solidFill>
                <a:schemeClr val="tx2">
                  <a:lumMod val="75000"/>
                </a:schemeClr>
              </a:solidFill>
              <a:latin typeface="Verdana" pitchFamily="34" charset="0"/>
              <a:ea typeface="Verdana" pitchFamily="34" charset="0"/>
              <a:cs typeface="Verdana" pitchFamily="34" charset="0"/>
            </a:endParaRPr>
          </a:p>
          <a:p>
            <a:endParaRPr lang="en-GB" sz="1400" dirty="0">
              <a:solidFill>
                <a:schemeClr val="tx2">
                  <a:lumMod val="75000"/>
                </a:schemeClr>
              </a:solidFill>
              <a:latin typeface="Verdana" pitchFamily="34" charset="0"/>
              <a:ea typeface="Verdana" pitchFamily="34" charset="0"/>
              <a:cs typeface="Verdana" pitchFamily="34" charset="0"/>
            </a:endParaRPr>
          </a:p>
          <a:p>
            <a:r>
              <a:rPr lang="en-GB" sz="1400" dirty="0" smtClean="0">
                <a:solidFill>
                  <a:schemeClr val="tx2">
                    <a:lumMod val="75000"/>
                  </a:schemeClr>
                </a:solidFill>
                <a:latin typeface="Verdana" pitchFamily="34" charset="0"/>
                <a:ea typeface="Verdana" pitchFamily="34" charset="0"/>
                <a:cs typeface="Verdana" pitchFamily="34" charset="0"/>
              </a:rPr>
              <a:t>The </a:t>
            </a:r>
            <a:r>
              <a:rPr lang="en-GB" sz="1400" dirty="0">
                <a:solidFill>
                  <a:schemeClr val="tx2">
                    <a:lumMod val="75000"/>
                  </a:schemeClr>
                </a:solidFill>
                <a:latin typeface="Verdana" pitchFamily="34" charset="0"/>
                <a:ea typeface="Verdana" pitchFamily="34" charset="0"/>
                <a:cs typeface="Verdana" pitchFamily="34" charset="0"/>
              </a:rPr>
              <a:t>volume of research is still lower than </a:t>
            </a:r>
            <a:r>
              <a:rPr lang="en-GB" sz="1400" dirty="0" smtClean="0">
                <a:solidFill>
                  <a:schemeClr val="tx2">
                    <a:lumMod val="75000"/>
                  </a:schemeClr>
                </a:solidFill>
                <a:latin typeface="Verdana" pitchFamily="34" charset="0"/>
                <a:ea typeface="Verdana" pitchFamily="34" charset="0"/>
                <a:cs typeface="Verdana" pitchFamily="34" charset="0"/>
              </a:rPr>
              <a:t>applied </a:t>
            </a:r>
            <a:r>
              <a:rPr lang="en-GB" sz="1400" dirty="0">
                <a:solidFill>
                  <a:schemeClr val="tx2">
                    <a:lumMod val="75000"/>
                  </a:schemeClr>
                </a:solidFill>
                <a:latin typeface="Verdana" pitchFamily="34" charset="0"/>
                <a:ea typeface="Verdana" pitchFamily="34" charset="0"/>
                <a:cs typeface="Verdana" pitchFamily="34" charset="0"/>
              </a:rPr>
              <a:t>to other areas, such as operations management, marketing or human resource management (HRM).  </a:t>
            </a:r>
            <a:endParaRPr lang="en-GB" sz="1400" dirty="0" smtClean="0">
              <a:solidFill>
                <a:schemeClr val="tx2">
                  <a:lumMod val="75000"/>
                </a:schemeClr>
              </a:solidFill>
              <a:latin typeface="Verdana" pitchFamily="34" charset="0"/>
              <a:ea typeface="Verdana" pitchFamily="34" charset="0"/>
              <a:cs typeface="Verdana" pitchFamily="34" charset="0"/>
            </a:endParaRPr>
          </a:p>
          <a:p>
            <a:endParaRPr lang="en-GB" sz="1400" dirty="0">
              <a:solidFill>
                <a:schemeClr val="tx2">
                  <a:lumMod val="75000"/>
                </a:schemeClr>
              </a:solidFill>
              <a:latin typeface="Verdana" pitchFamily="34" charset="0"/>
              <a:ea typeface="Verdana" pitchFamily="34" charset="0"/>
              <a:cs typeface="Verdana" pitchFamily="34" charset="0"/>
            </a:endParaRPr>
          </a:p>
          <a:p>
            <a:r>
              <a:rPr lang="en-GB" sz="1400" dirty="0">
                <a:solidFill>
                  <a:schemeClr val="tx2">
                    <a:lumMod val="75000"/>
                  </a:schemeClr>
                </a:solidFill>
                <a:latin typeface="Verdana" pitchFamily="34" charset="0"/>
                <a:ea typeface="Verdana" pitchFamily="34" charset="0"/>
                <a:cs typeface="Verdana" pitchFamily="34" charset="0"/>
              </a:rPr>
              <a:t>The current state of research into management accounting within tourism and events can be described, at best, as minimal.  </a:t>
            </a:r>
            <a:endParaRPr lang="en-GB" sz="1400" dirty="0" smtClean="0">
              <a:solidFill>
                <a:schemeClr val="tx2">
                  <a:lumMod val="75000"/>
                </a:schemeClr>
              </a:solidFill>
              <a:latin typeface="Verdana" pitchFamily="34" charset="0"/>
              <a:ea typeface="Verdana" pitchFamily="34" charset="0"/>
              <a:cs typeface="Verdana" pitchFamily="34" charset="0"/>
            </a:endParaRPr>
          </a:p>
          <a:p>
            <a:endParaRPr lang="en-GB" sz="1400" dirty="0">
              <a:solidFill>
                <a:schemeClr val="tx2">
                  <a:lumMod val="75000"/>
                </a:schemeClr>
              </a:solidFill>
              <a:latin typeface="Verdana" pitchFamily="34" charset="0"/>
              <a:ea typeface="Verdana" pitchFamily="34" charset="0"/>
              <a:cs typeface="Verdana" pitchFamily="34" charset="0"/>
            </a:endParaRPr>
          </a:p>
          <a:p>
            <a:r>
              <a:rPr lang="en-GB" sz="1400" dirty="0" smtClean="0">
                <a:solidFill>
                  <a:schemeClr val="tx2">
                    <a:lumMod val="75000"/>
                  </a:schemeClr>
                </a:solidFill>
                <a:latin typeface="Verdana" pitchFamily="34" charset="0"/>
                <a:ea typeface="Verdana" pitchFamily="34" charset="0"/>
                <a:cs typeface="Verdana" pitchFamily="34" charset="0"/>
              </a:rPr>
              <a:t>This </a:t>
            </a:r>
            <a:r>
              <a:rPr lang="en-GB" sz="1400" dirty="0">
                <a:solidFill>
                  <a:schemeClr val="tx2">
                    <a:lumMod val="75000"/>
                  </a:schemeClr>
                </a:solidFill>
                <a:latin typeface="Verdana" pitchFamily="34" charset="0"/>
                <a:ea typeface="Verdana" pitchFamily="34" charset="0"/>
                <a:cs typeface="Verdana" pitchFamily="34" charset="0"/>
              </a:rPr>
              <a:t>provides many opportunities for new research in this field.  The tourism and events applied discussion of management accounting topics within this textbook identifies </a:t>
            </a:r>
            <a:r>
              <a:rPr lang="en-GB" sz="1400" dirty="0" smtClean="0">
                <a:solidFill>
                  <a:schemeClr val="tx2">
                    <a:lumMod val="75000"/>
                  </a:schemeClr>
                </a:solidFill>
                <a:latin typeface="Verdana" pitchFamily="34" charset="0"/>
                <a:ea typeface="Verdana" pitchFamily="34" charset="0"/>
                <a:cs typeface="Verdana" pitchFamily="34" charset="0"/>
              </a:rPr>
              <a:t>some </a:t>
            </a:r>
            <a:r>
              <a:rPr lang="en-GB" sz="1400" dirty="0">
                <a:solidFill>
                  <a:schemeClr val="tx2">
                    <a:lumMod val="75000"/>
                  </a:schemeClr>
                </a:solidFill>
                <a:latin typeface="Verdana" pitchFamily="34" charset="0"/>
                <a:ea typeface="Verdana" pitchFamily="34" charset="0"/>
                <a:cs typeface="Verdana" pitchFamily="34" charset="0"/>
              </a:rPr>
              <a:t>fantastic opportunities exist for research in these area.  </a:t>
            </a:r>
            <a:endParaRPr lang="en-GB" sz="1400" dirty="0" smtClean="0">
              <a:solidFill>
                <a:schemeClr val="tx2">
                  <a:lumMod val="75000"/>
                </a:schemeClr>
              </a:solidFill>
              <a:latin typeface="Verdana" pitchFamily="34" charset="0"/>
              <a:ea typeface="Verdana" pitchFamily="34" charset="0"/>
              <a:cs typeface="Verdana" pitchFamily="34" charset="0"/>
            </a:endParaRPr>
          </a:p>
          <a:p>
            <a:endParaRPr lang="en-GB" sz="1400" dirty="0">
              <a:solidFill>
                <a:schemeClr val="tx2">
                  <a:lumMod val="75000"/>
                </a:schemeClr>
              </a:solidFill>
              <a:latin typeface="Verdana" pitchFamily="34" charset="0"/>
              <a:ea typeface="Verdana" pitchFamily="34" charset="0"/>
              <a:cs typeface="Verdana" pitchFamily="34" charset="0"/>
            </a:endParaRPr>
          </a:p>
          <a:p>
            <a:r>
              <a:rPr lang="en-GB" sz="1400" dirty="0" smtClean="0">
                <a:solidFill>
                  <a:schemeClr val="tx2">
                    <a:lumMod val="75000"/>
                  </a:schemeClr>
                </a:solidFill>
                <a:latin typeface="Verdana" pitchFamily="34" charset="0"/>
                <a:ea typeface="Verdana" pitchFamily="34" charset="0"/>
                <a:cs typeface="Verdana" pitchFamily="34" charset="0"/>
              </a:rPr>
              <a:t>Such </a:t>
            </a:r>
            <a:r>
              <a:rPr lang="en-GB" sz="1400" dirty="0">
                <a:solidFill>
                  <a:schemeClr val="tx2">
                    <a:lumMod val="75000"/>
                  </a:schemeClr>
                </a:solidFill>
                <a:latin typeface="Verdana" pitchFamily="34" charset="0"/>
                <a:ea typeface="Verdana" pitchFamily="34" charset="0"/>
                <a:cs typeface="Verdana" pitchFamily="34" charset="0"/>
              </a:rPr>
              <a:t>research development can assist in improving the use of management accounting by managers within tourism and events sectors, whilst also adding to academic knowledge in the discipline.</a:t>
            </a:r>
          </a:p>
          <a:p>
            <a:endParaRPr lang="en-GB" sz="1400" dirty="0"/>
          </a:p>
        </p:txBody>
      </p:sp>
    </p:spTree>
    <p:extLst>
      <p:ext uri="{BB962C8B-B14F-4D97-AF65-F5344CB8AC3E}">
        <p14:creationId xmlns:p14="http://schemas.microsoft.com/office/powerpoint/2010/main" val="1853543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sz="2800" b="1" dirty="0" smtClean="0">
                <a:solidFill>
                  <a:schemeClr val="bg1"/>
                </a:solidFill>
              </a:rPr>
              <a:t>Managerial accounting and the textbook user</a:t>
            </a:r>
            <a:endParaRPr lang="en-US" sz="2800" b="1" dirty="0">
              <a:solidFill>
                <a:schemeClr val="bg1"/>
              </a:solidFill>
            </a:endParaRPr>
          </a:p>
        </p:txBody>
      </p:sp>
      <p:sp>
        <p:nvSpPr>
          <p:cNvPr id="4" name="TextBox 3"/>
          <p:cNvSpPr txBox="1"/>
          <p:nvPr/>
        </p:nvSpPr>
        <p:spPr>
          <a:xfrm>
            <a:off x="683568" y="1988840"/>
            <a:ext cx="8136904" cy="4093428"/>
          </a:xfrm>
          <a:prstGeom prst="rect">
            <a:avLst/>
          </a:prstGeom>
          <a:noFill/>
        </p:spPr>
        <p:txBody>
          <a:bodyPr wrap="square" rtlCol="0">
            <a:spAutoFit/>
          </a:bodyPr>
          <a:lstStyle/>
          <a:p>
            <a:r>
              <a:rPr lang="en-GB" sz="1300" dirty="0">
                <a:solidFill>
                  <a:schemeClr val="tx2">
                    <a:lumMod val="75000"/>
                  </a:schemeClr>
                </a:solidFill>
                <a:latin typeface="Verdana" pitchFamily="34" charset="0"/>
                <a:ea typeface="Verdana" pitchFamily="34" charset="0"/>
                <a:cs typeface="Verdana" pitchFamily="34" charset="0"/>
              </a:rPr>
              <a:t>Students of management study many </a:t>
            </a:r>
            <a:r>
              <a:rPr lang="en-GB" sz="1300" dirty="0" smtClean="0">
                <a:solidFill>
                  <a:schemeClr val="tx2">
                    <a:lumMod val="75000"/>
                  </a:schemeClr>
                </a:solidFill>
                <a:latin typeface="Verdana" pitchFamily="34" charset="0"/>
                <a:ea typeface="Verdana" pitchFamily="34" charset="0"/>
                <a:cs typeface="Verdana" pitchFamily="34" charset="0"/>
              </a:rPr>
              <a:t>disciplines, many view accounting as difficult</a:t>
            </a:r>
            <a:r>
              <a:rPr lang="en-GB" sz="1300" dirty="0">
                <a:solidFill>
                  <a:schemeClr val="tx2">
                    <a:lumMod val="75000"/>
                  </a:schemeClr>
                </a:solidFill>
                <a:latin typeface="Verdana" pitchFamily="34" charset="0"/>
                <a:ea typeface="Verdana" pitchFamily="34" charset="0"/>
                <a:cs typeface="Verdana" pitchFamily="34" charset="0"/>
              </a:rPr>
              <a:t>. </a:t>
            </a:r>
            <a:endParaRPr lang="en-GB" sz="1300" dirty="0" smtClean="0">
              <a:solidFill>
                <a:schemeClr val="tx2">
                  <a:lumMod val="75000"/>
                </a:schemeClr>
              </a:solidFill>
              <a:latin typeface="Verdana" pitchFamily="34" charset="0"/>
              <a:ea typeface="Verdana" pitchFamily="34" charset="0"/>
              <a:cs typeface="Verdana" pitchFamily="34" charset="0"/>
            </a:endParaRPr>
          </a:p>
          <a:p>
            <a:endParaRPr lang="en-GB" sz="1300" dirty="0">
              <a:solidFill>
                <a:schemeClr val="tx2">
                  <a:lumMod val="75000"/>
                </a:schemeClr>
              </a:solidFill>
              <a:latin typeface="Verdana" pitchFamily="34" charset="0"/>
              <a:ea typeface="Verdana" pitchFamily="34" charset="0"/>
              <a:cs typeface="Verdana" pitchFamily="34" charset="0"/>
            </a:endParaRPr>
          </a:p>
          <a:p>
            <a:r>
              <a:rPr lang="en-GB" sz="1300" dirty="0" smtClean="0">
                <a:solidFill>
                  <a:schemeClr val="tx2">
                    <a:lumMod val="75000"/>
                  </a:schemeClr>
                </a:solidFill>
                <a:latin typeface="Verdana" pitchFamily="34" charset="0"/>
                <a:ea typeface="Verdana" pitchFamily="34" charset="0"/>
                <a:cs typeface="Verdana" pitchFamily="34" charset="0"/>
              </a:rPr>
              <a:t>Yet </a:t>
            </a:r>
            <a:r>
              <a:rPr lang="en-GB" sz="1300" dirty="0">
                <a:solidFill>
                  <a:schemeClr val="tx2">
                    <a:lumMod val="75000"/>
                  </a:schemeClr>
                </a:solidFill>
                <a:latin typeface="Verdana" pitchFamily="34" charset="0"/>
                <a:ea typeface="Verdana" pitchFamily="34" charset="0"/>
                <a:cs typeface="Verdana" pitchFamily="34" charset="0"/>
              </a:rPr>
              <a:t>accounting, and in particular managerial accounting, provides vital knowledge and tools for managers to support their day to day decision making. </a:t>
            </a:r>
            <a:endParaRPr lang="en-GB" sz="1300" dirty="0" smtClean="0">
              <a:solidFill>
                <a:schemeClr val="tx2">
                  <a:lumMod val="75000"/>
                </a:schemeClr>
              </a:solidFill>
              <a:latin typeface="Verdana" pitchFamily="34" charset="0"/>
              <a:ea typeface="Verdana" pitchFamily="34" charset="0"/>
              <a:cs typeface="Verdana" pitchFamily="34" charset="0"/>
            </a:endParaRPr>
          </a:p>
          <a:p>
            <a:endParaRPr lang="en-GB" sz="1300" dirty="0">
              <a:solidFill>
                <a:schemeClr val="tx2">
                  <a:lumMod val="75000"/>
                </a:schemeClr>
              </a:solidFill>
              <a:latin typeface="Verdana" pitchFamily="34" charset="0"/>
              <a:ea typeface="Verdana" pitchFamily="34" charset="0"/>
              <a:cs typeface="Verdana" pitchFamily="34" charset="0"/>
            </a:endParaRPr>
          </a:p>
          <a:p>
            <a:r>
              <a:rPr lang="en-GB" sz="1300" dirty="0" smtClean="0">
                <a:solidFill>
                  <a:schemeClr val="tx2">
                    <a:lumMod val="75000"/>
                  </a:schemeClr>
                </a:solidFill>
                <a:latin typeface="Verdana" pitchFamily="34" charset="0"/>
                <a:ea typeface="Verdana" pitchFamily="34" charset="0"/>
                <a:cs typeface="Verdana" pitchFamily="34" charset="0"/>
              </a:rPr>
              <a:t>Managers are held </a:t>
            </a:r>
            <a:r>
              <a:rPr lang="en-GB" sz="1300" dirty="0">
                <a:solidFill>
                  <a:schemeClr val="tx2">
                    <a:lumMod val="75000"/>
                  </a:schemeClr>
                </a:solidFill>
                <a:latin typeface="Verdana" pitchFamily="34" charset="0"/>
                <a:ea typeface="Verdana" pitchFamily="34" charset="0"/>
                <a:cs typeface="Verdana" pitchFamily="34" charset="0"/>
              </a:rPr>
              <a:t>accountable for the resources </a:t>
            </a:r>
            <a:r>
              <a:rPr lang="en-GB" sz="1300" dirty="0" smtClean="0">
                <a:solidFill>
                  <a:schemeClr val="tx2">
                    <a:lumMod val="75000"/>
                  </a:schemeClr>
                </a:solidFill>
                <a:latin typeface="Verdana" pitchFamily="34" charset="0"/>
                <a:ea typeface="Verdana" pitchFamily="34" charset="0"/>
                <a:cs typeface="Verdana" pitchFamily="34" charset="0"/>
              </a:rPr>
              <a:t>they use and </a:t>
            </a:r>
            <a:r>
              <a:rPr lang="en-GB" sz="1300" dirty="0">
                <a:solidFill>
                  <a:schemeClr val="tx2">
                    <a:lumMod val="75000"/>
                  </a:schemeClr>
                </a:solidFill>
                <a:latin typeface="Verdana" pitchFamily="34" charset="0"/>
                <a:ea typeface="Verdana" pitchFamily="34" charset="0"/>
                <a:cs typeface="Verdana" pitchFamily="34" charset="0"/>
              </a:rPr>
              <a:t>the decisions </a:t>
            </a:r>
            <a:r>
              <a:rPr lang="en-GB" sz="1300" dirty="0" smtClean="0">
                <a:solidFill>
                  <a:schemeClr val="tx2">
                    <a:lumMod val="75000"/>
                  </a:schemeClr>
                </a:solidFill>
                <a:latin typeface="Verdana" pitchFamily="34" charset="0"/>
                <a:ea typeface="Verdana" pitchFamily="34" charset="0"/>
                <a:cs typeface="Verdana" pitchFamily="34" charset="0"/>
              </a:rPr>
              <a:t>they make -  </a:t>
            </a:r>
            <a:r>
              <a:rPr lang="en-GB" sz="1300" dirty="0">
                <a:solidFill>
                  <a:schemeClr val="tx2">
                    <a:lumMod val="75000"/>
                  </a:schemeClr>
                </a:solidFill>
                <a:latin typeface="Verdana" pitchFamily="34" charset="0"/>
                <a:ea typeface="Verdana" pitchFamily="34" charset="0"/>
                <a:cs typeface="Verdana" pitchFamily="34" charset="0"/>
              </a:rPr>
              <a:t>managerial </a:t>
            </a:r>
            <a:r>
              <a:rPr lang="en-GB" sz="1300" dirty="0" smtClean="0">
                <a:solidFill>
                  <a:schemeClr val="tx2">
                    <a:lumMod val="75000"/>
                  </a:schemeClr>
                </a:solidFill>
                <a:latin typeface="Verdana" pitchFamily="34" charset="0"/>
                <a:ea typeface="Verdana" pitchFamily="34" charset="0"/>
                <a:cs typeface="Verdana" pitchFamily="34" charset="0"/>
              </a:rPr>
              <a:t>accounting </a:t>
            </a:r>
            <a:r>
              <a:rPr lang="en-GB" sz="1300" dirty="0">
                <a:solidFill>
                  <a:schemeClr val="tx2">
                    <a:lumMod val="75000"/>
                  </a:schemeClr>
                </a:solidFill>
                <a:latin typeface="Verdana" pitchFamily="34" charset="0"/>
                <a:ea typeface="Verdana" pitchFamily="34" charset="0"/>
                <a:cs typeface="Verdana" pitchFamily="34" charset="0"/>
              </a:rPr>
              <a:t>has a fundamental role to play in </a:t>
            </a:r>
            <a:r>
              <a:rPr lang="en-GB" sz="1300" dirty="0" smtClean="0">
                <a:solidFill>
                  <a:schemeClr val="tx2">
                    <a:lumMod val="75000"/>
                  </a:schemeClr>
                </a:solidFill>
                <a:latin typeface="Verdana" pitchFamily="34" charset="0"/>
                <a:ea typeface="Verdana" pitchFamily="34" charset="0"/>
                <a:cs typeface="Verdana" pitchFamily="34" charset="0"/>
              </a:rPr>
              <a:t>information </a:t>
            </a:r>
            <a:r>
              <a:rPr lang="en-GB" sz="1300" dirty="0">
                <a:solidFill>
                  <a:schemeClr val="tx2">
                    <a:lumMod val="75000"/>
                  </a:schemeClr>
                </a:solidFill>
                <a:latin typeface="Verdana" pitchFamily="34" charset="0"/>
                <a:ea typeface="Verdana" pitchFamily="34" charset="0"/>
                <a:cs typeface="Verdana" pitchFamily="34" charset="0"/>
              </a:rPr>
              <a:t>for decision making and reporting on performance. </a:t>
            </a:r>
            <a:endParaRPr lang="en-GB" sz="1300" dirty="0" smtClean="0">
              <a:solidFill>
                <a:schemeClr val="tx2">
                  <a:lumMod val="75000"/>
                </a:schemeClr>
              </a:solidFill>
              <a:latin typeface="Verdana" pitchFamily="34" charset="0"/>
              <a:ea typeface="Verdana" pitchFamily="34" charset="0"/>
              <a:cs typeface="Verdana" pitchFamily="34" charset="0"/>
            </a:endParaRPr>
          </a:p>
          <a:p>
            <a:endParaRPr lang="en-GB" sz="1300" dirty="0">
              <a:solidFill>
                <a:schemeClr val="tx2">
                  <a:lumMod val="75000"/>
                </a:schemeClr>
              </a:solidFill>
              <a:latin typeface="Verdana" pitchFamily="34" charset="0"/>
              <a:ea typeface="Verdana" pitchFamily="34" charset="0"/>
              <a:cs typeface="Verdana" pitchFamily="34" charset="0"/>
            </a:endParaRPr>
          </a:p>
          <a:p>
            <a:r>
              <a:rPr lang="en-GB" sz="1300" dirty="0" smtClean="0">
                <a:solidFill>
                  <a:schemeClr val="tx2">
                    <a:lumMod val="75000"/>
                  </a:schemeClr>
                </a:solidFill>
                <a:latin typeface="Verdana" pitchFamily="34" charset="0"/>
                <a:ea typeface="Verdana" pitchFamily="34" charset="0"/>
                <a:cs typeface="Verdana" pitchFamily="34" charset="0"/>
              </a:rPr>
              <a:t>Some </a:t>
            </a:r>
            <a:r>
              <a:rPr lang="en-GB" sz="1300" dirty="0">
                <a:solidFill>
                  <a:schemeClr val="tx2">
                    <a:lumMod val="75000"/>
                  </a:schemeClr>
                </a:solidFill>
                <a:latin typeface="Verdana" pitchFamily="34" charset="0"/>
                <a:ea typeface="Verdana" pitchFamily="34" charset="0"/>
                <a:cs typeface="Verdana" pitchFamily="34" charset="0"/>
              </a:rPr>
              <a:t>managers in industry and students alike </a:t>
            </a:r>
            <a:r>
              <a:rPr lang="en-GB" sz="1300" dirty="0" smtClean="0">
                <a:solidFill>
                  <a:schemeClr val="tx2">
                    <a:lumMod val="75000"/>
                  </a:schemeClr>
                </a:solidFill>
                <a:latin typeface="Verdana" pitchFamily="34" charset="0"/>
                <a:ea typeface="Verdana" pitchFamily="34" charset="0"/>
                <a:cs typeface="Verdana" pitchFamily="34" charset="0"/>
              </a:rPr>
              <a:t>view </a:t>
            </a:r>
            <a:r>
              <a:rPr lang="en-GB" sz="1300" dirty="0">
                <a:solidFill>
                  <a:schemeClr val="tx2">
                    <a:lumMod val="75000"/>
                  </a:schemeClr>
                </a:solidFill>
                <a:latin typeface="Verdana" pitchFamily="34" charset="0"/>
                <a:ea typeface="Verdana" pitchFamily="34" charset="0"/>
                <a:cs typeface="Verdana" pitchFamily="34" charset="0"/>
              </a:rPr>
              <a:t>anything numerical as ‘</a:t>
            </a:r>
            <a:r>
              <a:rPr lang="en-GB" sz="1300" i="1" dirty="0">
                <a:solidFill>
                  <a:schemeClr val="tx2">
                    <a:lumMod val="75000"/>
                  </a:schemeClr>
                </a:solidFill>
                <a:latin typeface="Verdana" pitchFamily="34" charset="0"/>
                <a:ea typeface="Verdana" pitchFamily="34" charset="0"/>
                <a:cs typeface="Verdana" pitchFamily="34" charset="0"/>
              </a:rPr>
              <a:t>something to leave the accountant to do</a:t>
            </a:r>
            <a:r>
              <a:rPr lang="en-GB" sz="1300" dirty="0">
                <a:solidFill>
                  <a:schemeClr val="tx2">
                    <a:lumMod val="75000"/>
                  </a:schemeClr>
                </a:solidFill>
                <a:latin typeface="Verdana" pitchFamily="34" charset="0"/>
                <a:ea typeface="Verdana" pitchFamily="34" charset="0"/>
                <a:cs typeface="Verdana" pitchFamily="34" charset="0"/>
              </a:rPr>
              <a:t>’ </a:t>
            </a:r>
            <a:r>
              <a:rPr lang="en-GB" sz="1300" dirty="0" smtClean="0">
                <a:solidFill>
                  <a:schemeClr val="tx2">
                    <a:lumMod val="75000"/>
                  </a:schemeClr>
                </a:solidFill>
                <a:latin typeface="Verdana" pitchFamily="34" charset="0"/>
                <a:ea typeface="Verdana" pitchFamily="34" charset="0"/>
                <a:cs typeface="Verdana" pitchFamily="34" charset="0"/>
              </a:rPr>
              <a:t> - management </a:t>
            </a:r>
            <a:r>
              <a:rPr lang="en-GB" sz="1300" dirty="0">
                <a:solidFill>
                  <a:schemeClr val="tx2">
                    <a:lumMod val="75000"/>
                  </a:schemeClr>
                </a:solidFill>
                <a:latin typeface="Verdana" pitchFamily="34" charset="0"/>
                <a:ea typeface="Verdana" pitchFamily="34" charset="0"/>
                <a:cs typeface="Verdana" pitchFamily="34" charset="0"/>
              </a:rPr>
              <a:t>accounting information as an integral part of management decision making, both at an operational and strategic level in the </a:t>
            </a:r>
            <a:r>
              <a:rPr lang="en-GB" sz="1300" dirty="0" smtClean="0">
                <a:solidFill>
                  <a:schemeClr val="tx2">
                    <a:lumMod val="75000"/>
                  </a:schemeClr>
                </a:solidFill>
                <a:latin typeface="Verdana" pitchFamily="34" charset="0"/>
                <a:ea typeface="Verdana" pitchFamily="34" charset="0"/>
                <a:cs typeface="Verdana" pitchFamily="34" charset="0"/>
              </a:rPr>
              <a:t>organisation</a:t>
            </a:r>
          </a:p>
          <a:p>
            <a:endParaRPr lang="en-GB" sz="1300" dirty="0">
              <a:solidFill>
                <a:schemeClr val="tx2">
                  <a:lumMod val="75000"/>
                </a:schemeClr>
              </a:solidFill>
              <a:latin typeface="Verdana" pitchFamily="34" charset="0"/>
              <a:ea typeface="Verdana" pitchFamily="34" charset="0"/>
              <a:cs typeface="Verdana" pitchFamily="34" charset="0"/>
            </a:endParaRPr>
          </a:p>
          <a:p>
            <a:r>
              <a:rPr lang="en-GB" sz="1300" dirty="0" smtClean="0">
                <a:solidFill>
                  <a:schemeClr val="tx2">
                    <a:lumMod val="75000"/>
                  </a:schemeClr>
                </a:solidFill>
                <a:latin typeface="Verdana" pitchFamily="34" charset="0"/>
                <a:ea typeface="Verdana" pitchFamily="34" charset="0"/>
                <a:cs typeface="Verdana" pitchFamily="34" charset="0"/>
              </a:rPr>
              <a:t>Some </a:t>
            </a:r>
            <a:r>
              <a:rPr lang="en-GB" sz="1300" dirty="0">
                <a:solidFill>
                  <a:schemeClr val="tx2">
                    <a:lumMod val="75000"/>
                  </a:schemeClr>
                </a:solidFill>
                <a:latin typeface="Verdana" pitchFamily="34" charset="0"/>
                <a:ea typeface="Verdana" pitchFamily="34" charset="0"/>
                <a:cs typeface="Verdana" pitchFamily="34" charset="0"/>
              </a:rPr>
              <a:t>students and managers understand management accounting information is something, with which they need to engage yet still view it as a ‘</a:t>
            </a:r>
            <a:r>
              <a:rPr lang="en-GB" sz="1300" i="1" dirty="0">
                <a:solidFill>
                  <a:schemeClr val="tx2">
                    <a:lumMod val="75000"/>
                  </a:schemeClr>
                </a:solidFill>
                <a:latin typeface="Verdana" pitchFamily="34" charset="0"/>
                <a:ea typeface="Verdana" pitchFamily="34" charset="0"/>
                <a:cs typeface="Verdana" pitchFamily="34" charset="0"/>
              </a:rPr>
              <a:t>necessary evil</a:t>
            </a:r>
            <a:r>
              <a:rPr lang="en-GB" sz="1300" dirty="0">
                <a:solidFill>
                  <a:schemeClr val="tx2">
                    <a:lumMod val="75000"/>
                  </a:schemeClr>
                </a:solidFill>
                <a:latin typeface="Verdana" pitchFamily="34" charset="0"/>
                <a:ea typeface="Verdana" pitchFamily="34" charset="0"/>
                <a:cs typeface="Verdana" pitchFamily="34" charset="0"/>
              </a:rPr>
              <a:t>’.  It is hoped the industry focused examples and the managerial focus </a:t>
            </a:r>
            <a:r>
              <a:rPr lang="en-GB" sz="1300" dirty="0" smtClean="0">
                <a:solidFill>
                  <a:schemeClr val="tx2">
                    <a:lumMod val="75000"/>
                  </a:schemeClr>
                </a:solidFill>
                <a:latin typeface="Verdana" pitchFamily="34" charset="0"/>
                <a:ea typeface="Verdana" pitchFamily="34" charset="0"/>
                <a:cs typeface="Verdana" pitchFamily="34" charset="0"/>
              </a:rPr>
              <a:t>takes the </a:t>
            </a:r>
            <a:r>
              <a:rPr lang="en-GB" sz="1300" dirty="0">
                <a:solidFill>
                  <a:schemeClr val="tx2">
                    <a:lumMod val="75000"/>
                  </a:schemeClr>
                </a:solidFill>
                <a:latin typeface="Verdana" pitchFamily="34" charset="0"/>
                <a:ea typeface="Verdana" pitchFamily="34" charset="0"/>
                <a:cs typeface="Verdana" pitchFamily="34" charset="0"/>
              </a:rPr>
              <a:t>readers beyond this view to a deeper understanding of the subject</a:t>
            </a:r>
            <a:r>
              <a:rPr lang="en-GB" sz="1300" dirty="0" smtClean="0">
                <a:solidFill>
                  <a:schemeClr val="tx2">
                    <a:lumMod val="75000"/>
                  </a:schemeClr>
                </a:solidFill>
                <a:latin typeface="Verdana" pitchFamily="34" charset="0"/>
                <a:ea typeface="Verdana" pitchFamily="34" charset="0"/>
                <a:cs typeface="Verdana" pitchFamily="34" charset="0"/>
              </a:rPr>
              <a:t>.</a:t>
            </a:r>
          </a:p>
          <a:p>
            <a:endParaRPr lang="en-GB" sz="1300" dirty="0">
              <a:solidFill>
                <a:schemeClr val="tx2">
                  <a:lumMod val="75000"/>
                </a:schemeClr>
              </a:solidFill>
              <a:latin typeface="Verdana" pitchFamily="34" charset="0"/>
              <a:ea typeface="Verdana" pitchFamily="34" charset="0"/>
              <a:cs typeface="Verdana" pitchFamily="34" charset="0"/>
            </a:endParaRPr>
          </a:p>
          <a:p>
            <a:r>
              <a:rPr lang="en-GB" sz="1300" dirty="0">
                <a:solidFill>
                  <a:schemeClr val="tx2">
                    <a:lumMod val="75000"/>
                  </a:schemeClr>
                </a:solidFill>
                <a:latin typeface="Verdana" pitchFamily="34" charset="0"/>
                <a:ea typeface="Verdana" pitchFamily="34" charset="0"/>
                <a:cs typeface="Verdana" pitchFamily="34" charset="0"/>
              </a:rPr>
              <a:t>There is a </a:t>
            </a:r>
            <a:r>
              <a:rPr lang="en-GB" sz="1300" dirty="0" smtClean="0">
                <a:solidFill>
                  <a:schemeClr val="tx2">
                    <a:lumMod val="75000"/>
                  </a:schemeClr>
                </a:solidFill>
                <a:latin typeface="Verdana" pitchFamily="34" charset="0"/>
                <a:ea typeface="Verdana" pitchFamily="34" charset="0"/>
                <a:cs typeface="Verdana" pitchFamily="34" charset="0"/>
              </a:rPr>
              <a:t>need </a:t>
            </a:r>
            <a:r>
              <a:rPr lang="en-GB" sz="1300" dirty="0">
                <a:solidFill>
                  <a:schemeClr val="tx2">
                    <a:lumMod val="75000"/>
                  </a:schemeClr>
                </a:solidFill>
                <a:latin typeface="Verdana" pitchFamily="34" charset="0"/>
                <a:ea typeface="Verdana" pitchFamily="34" charset="0"/>
                <a:cs typeface="Verdana" pitchFamily="34" charset="0"/>
              </a:rPr>
              <a:t>for the use of management accounting for decision making, planning and control purposes across hospitality, tourism and events </a:t>
            </a:r>
            <a:r>
              <a:rPr lang="en-GB" sz="1300" dirty="0" smtClean="0">
                <a:solidFill>
                  <a:schemeClr val="tx2">
                    <a:lumMod val="75000"/>
                  </a:schemeClr>
                </a:solidFill>
                <a:latin typeface="Verdana" pitchFamily="34" charset="0"/>
                <a:ea typeface="Verdana" pitchFamily="34" charset="0"/>
                <a:cs typeface="Verdana" pitchFamily="34" charset="0"/>
              </a:rPr>
              <a:t>organisations.</a:t>
            </a:r>
          </a:p>
        </p:txBody>
      </p:sp>
    </p:spTree>
    <p:extLst>
      <p:ext uri="{BB962C8B-B14F-4D97-AF65-F5344CB8AC3E}">
        <p14:creationId xmlns:p14="http://schemas.microsoft.com/office/powerpoint/2010/main" val="2294861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Summary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marL="457200" lvl="0" indent="-457200" algn="l">
              <a:buFont typeface="Wingdings" pitchFamily="2" charset="2"/>
              <a:buChar char="Ø"/>
            </a:pPr>
            <a:r>
              <a:rPr lang="en-GB" b="0" dirty="0" smtClean="0">
                <a:solidFill>
                  <a:schemeClr val="tx2">
                    <a:lumMod val="75000"/>
                  </a:schemeClr>
                </a:solidFill>
              </a:rPr>
              <a:t>Management </a:t>
            </a:r>
            <a:r>
              <a:rPr lang="en-GB" b="0" dirty="0">
                <a:solidFill>
                  <a:schemeClr val="tx2">
                    <a:lumMod val="75000"/>
                  </a:schemeClr>
                </a:solidFill>
              </a:rPr>
              <a:t>accounting has developed from manufacturing cost accounting into strategic management accounting over the last century;</a:t>
            </a:r>
          </a:p>
          <a:p>
            <a:pPr marL="457200" lvl="0" indent="-457200" algn="l">
              <a:buFont typeface="Wingdings" pitchFamily="2" charset="2"/>
              <a:buChar char="Ø"/>
            </a:pPr>
            <a:r>
              <a:rPr lang="en-GB" b="0" dirty="0" smtClean="0">
                <a:solidFill>
                  <a:schemeClr val="tx2">
                    <a:lumMod val="75000"/>
                  </a:schemeClr>
                </a:solidFill>
              </a:rPr>
              <a:t>A </a:t>
            </a:r>
            <a:r>
              <a:rPr lang="en-GB" b="0" dirty="0">
                <a:solidFill>
                  <a:schemeClr val="tx2">
                    <a:lumMod val="75000"/>
                  </a:schemeClr>
                </a:solidFill>
              </a:rPr>
              <a:t>vast variety of management accounting tools and techniques exist that are valid and useful for hospitality, tourism and events organisations;</a:t>
            </a:r>
          </a:p>
          <a:p>
            <a:pPr marL="457200" lvl="0" indent="-457200" algn="l">
              <a:buFont typeface="Wingdings" pitchFamily="2" charset="2"/>
              <a:buChar char="Ø"/>
            </a:pPr>
            <a:r>
              <a:rPr lang="en-GB" b="0" dirty="0" smtClean="0">
                <a:solidFill>
                  <a:schemeClr val="tx2">
                    <a:lumMod val="75000"/>
                  </a:schemeClr>
                </a:solidFill>
              </a:rPr>
              <a:t>The </a:t>
            </a:r>
            <a:r>
              <a:rPr lang="en-GB" b="0" dirty="0">
                <a:solidFill>
                  <a:schemeClr val="tx2">
                    <a:lumMod val="75000"/>
                  </a:schemeClr>
                </a:solidFill>
              </a:rPr>
              <a:t>management accounting function is changing, making it critical that managers in organisations have their own sound financial skills; and</a:t>
            </a:r>
          </a:p>
          <a:p>
            <a:pPr marL="457200" lvl="0" indent="-457200" algn="l">
              <a:buFont typeface="Wingdings" pitchFamily="2" charset="2"/>
              <a:buChar char="Ø"/>
            </a:pPr>
            <a:r>
              <a:rPr lang="en-GB" b="0" smtClean="0">
                <a:solidFill>
                  <a:schemeClr val="tx2">
                    <a:lumMod val="75000"/>
                  </a:schemeClr>
                </a:solidFill>
              </a:rPr>
              <a:t>There </a:t>
            </a:r>
            <a:r>
              <a:rPr lang="en-GB" b="0" dirty="0">
                <a:solidFill>
                  <a:schemeClr val="tx2">
                    <a:lumMod val="75000"/>
                  </a:schemeClr>
                </a:solidFill>
              </a:rPr>
              <a:t>is a history of applied management accounting research in hospitality, with opportunities for further research across hospitality, tourism and events.</a:t>
            </a:r>
          </a:p>
          <a:p>
            <a:pPr marL="457200" lvl="0" indent="-457200" algn="l">
              <a:buFont typeface="Wingdings" pitchFamily="2" charset="2"/>
              <a:buChar char="Ø"/>
            </a:pPr>
            <a:endParaRPr lang="en-US" dirty="0">
              <a:solidFill>
                <a:schemeClr val="tx2">
                  <a:lumMod val="75000"/>
                </a:schemeClr>
              </a:solidFill>
            </a:endParaRPr>
          </a:p>
        </p:txBody>
      </p:sp>
    </p:spTree>
    <p:extLst>
      <p:ext uri="{BB962C8B-B14F-4D97-AF65-F5344CB8AC3E}">
        <p14:creationId xmlns:p14="http://schemas.microsoft.com/office/powerpoint/2010/main" val="850723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p>
          <a:p>
            <a:pPr marL="457200" lvl="0" indent="-457200" algn="l">
              <a:buFont typeface="Wingdings" pitchFamily="2" charset="2"/>
              <a:buChar char="Ø"/>
            </a:pPr>
            <a:r>
              <a:rPr lang="en-GB" b="0" dirty="0">
                <a:solidFill>
                  <a:schemeClr val="tx2">
                    <a:lumMod val="75000"/>
                  </a:schemeClr>
                </a:solidFill>
              </a:rPr>
              <a:t>Understand how management accounting has changed over time;</a:t>
            </a:r>
          </a:p>
          <a:p>
            <a:pPr marL="457200" lvl="0" indent="-457200" algn="l">
              <a:buFont typeface="Wingdings" pitchFamily="2" charset="2"/>
              <a:buChar char="Ø"/>
            </a:pPr>
            <a:r>
              <a:rPr lang="en-GB" b="0" dirty="0">
                <a:solidFill>
                  <a:schemeClr val="tx2">
                    <a:lumMod val="75000"/>
                  </a:schemeClr>
                </a:solidFill>
              </a:rPr>
              <a:t>Appreciate the use of strategic managerial accounting to managers in performing their roles and responsibilities;</a:t>
            </a:r>
          </a:p>
          <a:p>
            <a:pPr marL="457200" lvl="0" indent="-457200" algn="l">
              <a:buFont typeface="Wingdings" pitchFamily="2" charset="2"/>
              <a:buChar char="Ø"/>
            </a:pPr>
            <a:r>
              <a:rPr lang="en-GB" b="0" dirty="0">
                <a:solidFill>
                  <a:schemeClr val="tx2">
                    <a:lumMod val="75000"/>
                  </a:schemeClr>
                </a:solidFill>
              </a:rPr>
              <a:t>Critically evaluate research into management accounting, both generic and applied, from a manager’s perspective; and</a:t>
            </a:r>
          </a:p>
          <a:p>
            <a:pPr marL="457200" lvl="0" indent="-457200" algn="l">
              <a:buFont typeface="Wingdings" pitchFamily="2" charset="2"/>
              <a:buChar char="Ø"/>
            </a:pPr>
            <a:r>
              <a:rPr lang="en-GB" b="0" dirty="0">
                <a:solidFill>
                  <a:schemeClr val="tx2">
                    <a:lumMod val="75000"/>
                  </a:schemeClr>
                </a:solidFill>
              </a:rPr>
              <a:t>Critique opportunities for further applied research into management accounting within hospitality, tourism and events sectors.</a:t>
            </a: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Management </a:t>
            </a:r>
            <a:r>
              <a:rPr lang="en-GB" b="1" dirty="0">
                <a:solidFill>
                  <a:schemeClr val="bg1"/>
                </a:solidFill>
              </a:rPr>
              <a:t>accounting change over time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6" name="Diagram 5"/>
          <p:cNvGraphicFramePr/>
          <p:nvPr>
            <p:extLst>
              <p:ext uri="{D42A27DB-BD31-4B8C-83A1-F6EECF244321}">
                <p14:modId xmlns:p14="http://schemas.microsoft.com/office/powerpoint/2010/main" val="3251673784"/>
              </p:ext>
            </p:extLst>
          </p:nvPr>
        </p:nvGraphicFramePr>
        <p:xfrm>
          <a:off x="1475656" y="2204864"/>
          <a:ext cx="6236979" cy="3899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6258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Management </a:t>
            </a:r>
            <a:r>
              <a:rPr lang="en-GB" b="1" dirty="0">
                <a:solidFill>
                  <a:schemeClr val="bg1"/>
                </a:solidFill>
              </a:rPr>
              <a:t>accounting change over time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sp>
        <p:nvSpPr>
          <p:cNvPr id="4" name="TextBox 3"/>
          <p:cNvSpPr txBox="1"/>
          <p:nvPr/>
        </p:nvSpPr>
        <p:spPr>
          <a:xfrm>
            <a:off x="755576" y="2204864"/>
            <a:ext cx="7920880" cy="3416320"/>
          </a:xfrm>
          <a:prstGeom prst="rect">
            <a:avLst/>
          </a:prstGeom>
          <a:noFill/>
        </p:spPr>
        <p:txBody>
          <a:bodyPr wrap="square" rtlCol="0">
            <a:spAutoFit/>
          </a:bodyPr>
          <a:lstStyle/>
          <a:p>
            <a:pPr marL="285750" indent="-285750">
              <a:buFont typeface="Wingdings" pitchFamily="2" charset="2"/>
              <a:buChar char="Ø"/>
            </a:pPr>
            <a:r>
              <a:rPr lang="en-GB" sz="2400" dirty="0" smtClean="0">
                <a:solidFill>
                  <a:schemeClr val="tx2">
                    <a:lumMod val="75000"/>
                  </a:schemeClr>
                </a:solidFill>
                <a:latin typeface="Verdana" pitchFamily="34" charset="0"/>
                <a:ea typeface="Verdana" pitchFamily="34" charset="0"/>
                <a:cs typeface="Verdana" pitchFamily="34" charset="0"/>
              </a:rPr>
              <a:t>Started as management accounting in the 1800s</a:t>
            </a:r>
          </a:p>
          <a:p>
            <a:pPr marL="285750" indent="-285750">
              <a:buFont typeface="Wingdings" pitchFamily="2" charset="2"/>
              <a:buChar char="Ø"/>
            </a:pPr>
            <a:r>
              <a:rPr lang="en-GB" sz="2400" dirty="0" smtClean="0">
                <a:solidFill>
                  <a:schemeClr val="tx2">
                    <a:lumMod val="75000"/>
                  </a:schemeClr>
                </a:solidFill>
                <a:latin typeface="Verdana" pitchFamily="34" charset="0"/>
                <a:ea typeface="Verdana" pitchFamily="34" charset="0"/>
                <a:cs typeface="Verdana" pitchFamily="34" charset="0"/>
              </a:rPr>
              <a:t>Developed into the broader management accounting in the 1900s</a:t>
            </a:r>
          </a:p>
          <a:p>
            <a:pPr marL="285750" indent="-285750">
              <a:buFont typeface="Wingdings" pitchFamily="2" charset="2"/>
              <a:buChar char="Ø"/>
            </a:pPr>
            <a:r>
              <a:rPr lang="en-GB" sz="2400" dirty="0" smtClean="0">
                <a:solidFill>
                  <a:schemeClr val="tx2">
                    <a:lumMod val="75000"/>
                  </a:schemeClr>
                </a:solidFill>
                <a:latin typeface="Verdana" pitchFamily="34" charset="0"/>
                <a:ea typeface="Verdana" pitchFamily="34" charset="0"/>
                <a:cs typeface="Verdana" pitchFamily="34" charset="0"/>
              </a:rPr>
              <a:t>More recently a strategic management accounting discipline has developed</a:t>
            </a:r>
          </a:p>
          <a:p>
            <a:pPr marL="285750" indent="-285750">
              <a:buFont typeface="Wingdings" pitchFamily="2" charset="2"/>
              <a:buChar char="Ø"/>
            </a:pPr>
            <a:r>
              <a:rPr lang="en-GB" sz="2400" dirty="0" smtClean="0">
                <a:solidFill>
                  <a:schemeClr val="tx2">
                    <a:lumMod val="75000"/>
                  </a:schemeClr>
                </a:solidFill>
                <a:latin typeface="Verdana" pitchFamily="34" charset="0"/>
                <a:ea typeface="Verdana" pitchFamily="34" charset="0"/>
                <a:cs typeface="Verdana" pitchFamily="34" charset="0"/>
              </a:rPr>
              <a:t>This textbook considered strategic managerial accounting and its application to hospitality, tourism and event sectors.</a:t>
            </a:r>
            <a:endParaRPr lang="en-GB" sz="2400" dirty="0">
              <a:solidFill>
                <a:schemeClr val="tx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17141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Use </a:t>
            </a:r>
            <a:r>
              <a:rPr lang="en-GB" b="1" dirty="0">
                <a:solidFill>
                  <a:schemeClr val="bg1"/>
                </a:solidFill>
              </a:rPr>
              <a:t>of management accounting in hospitality, tourism &amp; events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GB" dirty="0"/>
              <a:t>  </a:t>
            </a:r>
          </a:p>
          <a:p>
            <a:pPr algn="l"/>
            <a:endParaRPr lang="en-GB" dirty="0"/>
          </a:p>
          <a:p>
            <a:pPr algn="l"/>
            <a:r>
              <a:rPr lang="en-GB" dirty="0"/>
              <a:t> </a:t>
            </a:r>
          </a:p>
          <a:p>
            <a:pPr algn="l"/>
            <a:endParaRPr lang="en-US" dirty="0" smtClean="0">
              <a:solidFill>
                <a:schemeClr val="tx2">
                  <a:lumMod val="75000"/>
                </a:schemeClr>
              </a:solidFill>
            </a:endParaRPr>
          </a:p>
          <a:p>
            <a:pPr algn="l"/>
            <a:endParaRPr lang="en-US" dirty="0">
              <a:solidFill>
                <a:schemeClr val="tx2">
                  <a:lumMod val="75000"/>
                </a:schemeClr>
              </a:solidFill>
            </a:endParaRPr>
          </a:p>
        </p:txBody>
      </p:sp>
      <p:sp>
        <p:nvSpPr>
          <p:cNvPr id="4" name="TextBox 3"/>
          <p:cNvSpPr txBox="1"/>
          <p:nvPr/>
        </p:nvSpPr>
        <p:spPr>
          <a:xfrm>
            <a:off x="755576" y="2132856"/>
            <a:ext cx="7992888" cy="3785652"/>
          </a:xfrm>
          <a:prstGeom prst="rect">
            <a:avLst/>
          </a:prstGeom>
          <a:noFill/>
        </p:spPr>
        <p:txBody>
          <a:bodyPr wrap="square" rtlCol="0">
            <a:spAutoFit/>
          </a:bodyPr>
          <a:lstStyle/>
          <a:p>
            <a:r>
              <a:rPr lang="en-GB" sz="2000" dirty="0" smtClean="0">
                <a:solidFill>
                  <a:schemeClr val="tx2">
                    <a:lumMod val="75000"/>
                  </a:schemeClr>
                </a:solidFill>
                <a:latin typeface="Verdana" pitchFamily="34" charset="0"/>
                <a:ea typeface="Verdana" pitchFamily="34" charset="0"/>
                <a:cs typeface="Verdana" pitchFamily="34" charset="0"/>
              </a:rPr>
              <a:t>Usefulness and validity of techniques has been discussed in relation to these specific service sector environments.</a:t>
            </a:r>
          </a:p>
          <a:p>
            <a:r>
              <a:rPr lang="en-GB" sz="2000" dirty="0" smtClean="0">
                <a:solidFill>
                  <a:schemeClr val="tx2">
                    <a:lumMod val="75000"/>
                  </a:schemeClr>
                </a:solidFill>
                <a:latin typeface="Verdana" pitchFamily="34" charset="0"/>
                <a:ea typeface="Verdana" pitchFamily="34" charset="0"/>
                <a:cs typeface="Verdana" pitchFamily="34" charset="0"/>
              </a:rPr>
              <a:t> </a:t>
            </a:r>
          </a:p>
          <a:p>
            <a:r>
              <a:rPr lang="en-GB" sz="2000" dirty="0">
                <a:solidFill>
                  <a:schemeClr val="tx2">
                    <a:lumMod val="75000"/>
                  </a:schemeClr>
                </a:solidFill>
                <a:latin typeface="Verdana" pitchFamily="34" charset="0"/>
                <a:ea typeface="Verdana" pitchFamily="34" charset="0"/>
                <a:cs typeface="Verdana" pitchFamily="34" charset="0"/>
              </a:rPr>
              <a:t>Some techniques, such as total absorption costing and full cost pricing, are sometimes inappropriate within </a:t>
            </a:r>
            <a:r>
              <a:rPr lang="en-GB" sz="2000" dirty="0" smtClean="0">
                <a:solidFill>
                  <a:schemeClr val="tx2">
                    <a:lumMod val="75000"/>
                  </a:schemeClr>
                </a:solidFill>
                <a:latin typeface="Verdana" pitchFamily="34" charset="0"/>
                <a:ea typeface="Verdana" pitchFamily="34" charset="0"/>
                <a:cs typeface="Verdana" pitchFamily="34" charset="0"/>
              </a:rPr>
              <a:t>specific </a:t>
            </a:r>
            <a:r>
              <a:rPr lang="en-GB" sz="2000" dirty="0">
                <a:solidFill>
                  <a:schemeClr val="tx2">
                    <a:lumMod val="75000"/>
                  </a:schemeClr>
                </a:solidFill>
                <a:latin typeface="Verdana" pitchFamily="34" charset="0"/>
                <a:ea typeface="Verdana" pitchFamily="34" charset="0"/>
                <a:cs typeface="Verdana" pitchFamily="34" charset="0"/>
              </a:rPr>
              <a:t>service industries, though they work in manufacturing environments.  </a:t>
            </a:r>
            <a:endParaRPr lang="en-GB" sz="2000" dirty="0" smtClean="0">
              <a:solidFill>
                <a:schemeClr val="tx2">
                  <a:lumMod val="75000"/>
                </a:schemeClr>
              </a:solidFill>
              <a:latin typeface="Verdana" pitchFamily="34" charset="0"/>
              <a:ea typeface="Verdana" pitchFamily="34" charset="0"/>
              <a:cs typeface="Verdana" pitchFamily="34" charset="0"/>
            </a:endParaRPr>
          </a:p>
          <a:p>
            <a:endParaRPr lang="en-GB" sz="2000" dirty="0">
              <a:solidFill>
                <a:schemeClr val="tx2">
                  <a:lumMod val="75000"/>
                </a:schemeClr>
              </a:solidFill>
              <a:latin typeface="Verdana" pitchFamily="34" charset="0"/>
              <a:ea typeface="Verdana" pitchFamily="34" charset="0"/>
              <a:cs typeface="Verdana" pitchFamily="34" charset="0"/>
            </a:endParaRPr>
          </a:p>
          <a:p>
            <a:r>
              <a:rPr lang="en-GB" sz="2000" dirty="0" smtClean="0">
                <a:solidFill>
                  <a:schemeClr val="tx2">
                    <a:lumMod val="75000"/>
                  </a:schemeClr>
                </a:solidFill>
                <a:latin typeface="Verdana" pitchFamily="34" charset="0"/>
                <a:ea typeface="Verdana" pitchFamily="34" charset="0"/>
                <a:cs typeface="Verdana" pitchFamily="34" charset="0"/>
              </a:rPr>
              <a:t>Figure 20.2 (next slide) </a:t>
            </a:r>
            <a:r>
              <a:rPr lang="en-GB" sz="2000" dirty="0">
                <a:solidFill>
                  <a:schemeClr val="tx2">
                    <a:lumMod val="75000"/>
                  </a:schemeClr>
                </a:solidFill>
                <a:latin typeface="Verdana" pitchFamily="34" charset="0"/>
                <a:ea typeface="Verdana" pitchFamily="34" charset="0"/>
                <a:cs typeface="Verdana" pitchFamily="34" charset="0"/>
              </a:rPr>
              <a:t>identifies some of the management accounting tools and techniques that are useful in hospitality, tourism and events, all of which (amongst others) have been explored within this textbook. </a:t>
            </a:r>
          </a:p>
        </p:txBody>
      </p:sp>
    </p:spTree>
    <p:extLst>
      <p:ext uri="{BB962C8B-B14F-4D97-AF65-F5344CB8AC3E}">
        <p14:creationId xmlns:p14="http://schemas.microsoft.com/office/powerpoint/2010/main" val="527654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Use </a:t>
            </a:r>
            <a:r>
              <a:rPr lang="en-GB" b="1" dirty="0">
                <a:solidFill>
                  <a:schemeClr val="bg1"/>
                </a:solidFill>
              </a:rPr>
              <a:t>of management accounting in hospitality, tourism &amp; events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GB" dirty="0"/>
              <a:t>  </a:t>
            </a:r>
          </a:p>
          <a:p>
            <a:pPr algn="l"/>
            <a:endParaRPr lang="en-GB" dirty="0"/>
          </a:p>
          <a:p>
            <a:pPr algn="l"/>
            <a:r>
              <a:rPr lang="en-GB" dirty="0"/>
              <a:t> </a:t>
            </a:r>
          </a:p>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8" name="Diagram 7"/>
          <p:cNvGraphicFramePr/>
          <p:nvPr>
            <p:extLst>
              <p:ext uri="{D42A27DB-BD31-4B8C-83A1-F6EECF244321}">
                <p14:modId xmlns:p14="http://schemas.microsoft.com/office/powerpoint/2010/main" val="3257749921"/>
              </p:ext>
            </p:extLst>
          </p:nvPr>
        </p:nvGraphicFramePr>
        <p:xfrm>
          <a:off x="1403648" y="1916832"/>
          <a:ext cx="5616624"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9653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Use </a:t>
            </a:r>
            <a:r>
              <a:rPr lang="en-GB" b="1" dirty="0">
                <a:solidFill>
                  <a:schemeClr val="bg1"/>
                </a:solidFill>
              </a:rPr>
              <a:t>of management accounting in hospitality, tourism &amp; events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55000" lnSpcReduction="20000"/>
          </a:bodyPr>
          <a:lstStyle/>
          <a:p>
            <a:pPr algn="l"/>
            <a:r>
              <a:rPr lang="en-GB" sz="2600" b="0" dirty="0" smtClean="0">
                <a:solidFill>
                  <a:schemeClr val="tx2">
                    <a:lumMod val="75000"/>
                  </a:schemeClr>
                </a:solidFill>
              </a:rPr>
              <a:t>This </a:t>
            </a:r>
            <a:r>
              <a:rPr lang="en-GB" sz="2600" b="0" dirty="0">
                <a:solidFill>
                  <a:schemeClr val="tx2">
                    <a:lumMod val="75000"/>
                  </a:schemeClr>
                </a:solidFill>
              </a:rPr>
              <a:t>textbook has </a:t>
            </a:r>
            <a:r>
              <a:rPr lang="en-GB" sz="2600" b="0" dirty="0" smtClean="0">
                <a:solidFill>
                  <a:schemeClr val="tx2">
                    <a:lumMod val="75000"/>
                  </a:schemeClr>
                </a:solidFill>
              </a:rPr>
              <a:t>demonstrated </a:t>
            </a:r>
            <a:r>
              <a:rPr lang="en-GB" sz="2600" b="0" dirty="0">
                <a:solidFill>
                  <a:schemeClr val="tx2">
                    <a:lumMod val="75000"/>
                  </a:schemeClr>
                </a:solidFill>
              </a:rPr>
              <a:t>these techniques </a:t>
            </a:r>
            <a:r>
              <a:rPr lang="en-GB" sz="2600" b="0" dirty="0" smtClean="0">
                <a:solidFill>
                  <a:schemeClr val="tx2">
                    <a:lumMod val="75000"/>
                  </a:schemeClr>
                </a:solidFill>
              </a:rPr>
              <a:t>and detailed </a:t>
            </a:r>
            <a:r>
              <a:rPr lang="en-GB" sz="2600" b="0" dirty="0">
                <a:solidFill>
                  <a:schemeClr val="tx2">
                    <a:lumMod val="75000"/>
                  </a:schemeClr>
                </a:solidFill>
              </a:rPr>
              <a:t>their application within these </a:t>
            </a:r>
            <a:r>
              <a:rPr lang="en-GB" sz="2600" b="0" dirty="0" smtClean="0">
                <a:solidFill>
                  <a:schemeClr val="tx2">
                    <a:lumMod val="75000"/>
                  </a:schemeClr>
                </a:solidFill>
              </a:rPr>
              <a:t>sectors</a:t>
            </a:r>
            <a:r>
              <a:rPr lang="en-GB" sz="2600" b="0" dirty="0">
                <a:solidFill>
                  <a:schemeClr val="tx2">
                    <a:lumMod val="75000"/>
                  </a:schemeClr>
                </a:solidFill>
              </a:rPr>
              <a:t>.  Generic coverage of these techniques and tools is often with manufacturing examples, so makes it difficult to translate this knowledge into a service sector </a:t>
            </a:r>
            <a:r>
              <a:rPr lang="en-GB" sz="2600" b="0" dirty="0" smtClean="0">
                <a:solidFill>
                  <a:schemeClr val="tx2">
                    <a:lumMod val="75000"/>
                  </a:schemeClr>
                </a:solidFill>
              </a:rPr>
              <a:t>environment.</a:t>
            </a:r>
          </a:p>
          <a:p>
            <a:pPr algn="l"/>
            <a:endParaRPr lang="en-GB" sz="2600" b="0" dirty="0" smtClean="0">
              <a:solidFill>
                <a:schemeClr val="tx2">
                  <a:lumMod val="75000"/>
                </a:schemeClr>
              </a:solidFill>
            </a:endParaRPr>
          </a:p>
          <a:p>
            <a:pPr algn="l"/>
            <a:r>
              <a:rPr lang="en-GB" sz="2600" b="0" dirty="0">
                <a:solidFill>
                  <a:schemeClr val="tx2">
                    <a:lumMod val="75000"/>
                  </a:schemeClr>
                </a:solidFill>
              </a:rPr>
              <a:t>Adoption and adaption are important </a:t>
            </a:r>
            <a:r>
              <a:rPr lang="en-GB" sz="2600" b="0" dirty="0" smtClean="0">
                <a:solidFill>
                  <a:schemeClr val="tx2">
                    <a:lumMod val="75000"/>
                  </a:schemeClr>
                </a:solidFill>
              </a:rPr>
              <a:t>phrases - some </a:t>
            </a:r>
            <a:r>
              <a:rPr lang="en-GB" sz="2600" b="0" dirty="0">
                <a:solidFill>
                  <a:schemeClr val="tx2">
                    <a:lumMod val="75000"/>
                  </a:schemeClr>
                </a:solidFill>
              </a:rPr>
              <a:t>approaches can be utilised unchanged, others can be adapted to meet specific industry needs, for example the use industry specific ratios alongside generic ratios for financial analysis purposes</a:t>
            </a:r>
            <a:r>
              <a:rPr lang="en-GB" sz="2600" b="0" dirty="0" smtClean="0">
                <a:solidFill>
                  <a:schemeClr val="tx2">
                    <a:lumMod val="75000"/>
                  </a:schemeClr>
                </a:solidFill>
              </a:rPr>
              <a:t>.</a:t>
            </a:r>
          </a:p>
          <a:p>
            <a:pPr algn="l"/>
            <a:endParaRPr lang="en-GB" sz="2600" b="0" dirty="0">
              <a:solidFill>
                <a:schemeClr val="tx2">
                  <a:lumMod val="75000"/>
                </a:schemeClr>
              </a:solidFill>
            </a:endParaRPr>
          </a:p>
          <a:p>
            <a:pPr algn="l"/>
            <a:r>
              <a:rPr lang="en-GB" sz="2600" b="0" dirty="0">
                <a:solidFill>
                  <a:schemeClr val="tx2">
                    <a:lumMod val="75000"/>
                  </a:schemeClr>
                </a:solidFill>
              </a:rPr>
              <a:t>There </a:t>
            </a:r>
            <a:r>
              <a:rPr lang="en-GB" sz="2600" b="0" dirty="0" smtClean="0">
                <a:solidFill>
                  <a:schemeClr val="tx2">
                    <a:lumMod val="75000"/>
                  </a:schemeClr>
                </a:solidFill>
              </a:rPr>
              <a:t>are </a:t>
            </a:r>
            <a:r>
              <a:rPr lang="en-GB" sz="2600" b="0" dirty="0">
                <a:solidFill>
                  <a:schemeClr val="tx2">
                    <a:lumMod val="75000"/>
                  </a:schemeClr>
                </a:solidFill>
              </a:rPr>
              <a:t>techniques </a:t>
            </a:r>
            <a:r>
              <a:rPr lang="en-GB" sz="2600" b="0" dirty="0" smtClean="0">
                <a:solidFill>
                  <a:schemeClr val="tx2">
                    <a:lumMod val="75000"/>
                  </a:schemeClr>
                </a:solidFill>
              </a:rPr>
              <a:t>that </a:t>
            </a:r>
            <a:r>
              <a:rPr lang="en-GB" sz="2600" b="0" dirty="0">
                <a:solidFill>
                  <a:schemeClr val="tx2">
                    <a:lumMod val="75000"/>
                  </a:schemeClr>
                </a:solidFill>
              </a:rPr>
              <a:t>have been developed within hospitality, tourism or events i.e. do not originate from the generic management accounting literature.  An example would be the development of yield management that started within airlines.  This has spread more broadly to sophisticated revenue management systems within hospitality and other closely linked environments. The Uniform System of Accounts for the Lodging Industry (USALI) </a:t>
            </a:r>
            <a:r>
              <a:rPr lang="en-GB" sz="2600" b="0" dirty="0" smtClean="0">
                <a:solidFill>
                  <a:schemeClr val="tx2">
                    <a:lumMod val="75000"/>
                  </a:schemeClr>
                </a:solidFill>
              </a:rPr>
              <a:t>is </a:t>
            </a:r>
            <a:r>
              <a:rPr lang="en-GB" sz="2600" b="0" dirty="0">
                <a:solidFill>
                  <a:schemeClr val="tx2">
                    <a:lumMod val="75000"/>
                  </a:schemeClr>
                </a:solidFill>
              </a:rPr>
              <a:t>also an example of a specific development.  USALI does use the principles of responsibility accounting which is generic, but to generate an industry specific tool.  This has also allowed the development of benchmarking beyond that available in many other </a:t>
            </a:r>
            <a:r>
              <a:rPr lang="en-GB" sz="2600" b="0" dirty="0" smtClean="0">
                <a:solidFill>
                  <a:schemeClr val="tx2">
                    <a:lumMod val="75000"/>
                  </a:schemeClr>
                </a:solidFill>
              </a:rPr>
              <a:t>industries</a:t>
            </a:r>
            <a:endParaRPr lang="en-US" dirty="0" smtClean="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4008797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Use </a:t>
            </a:r>
            <a:r>
              <a:rPr lang="en-GB" b="1" dirty="0">
                <a:solidFill>
                  <a:schemeClr val="bg1"/>
                </a:solidFill>
              </a:rPr>
              <a:t>of management accounting in hospitality, tourism &amp; events</a:t>
            </a:r>
            <a:endParaRPr lang="en-US" b="1" dirty="0">
              <a:solidFill>
                <a:schemeClr val="bg1"/>
              </a:solidFill>
            </a:endParaRPr>
          </a:p>
        </p:txBody>
      </p:sp>
      <p:sp>
        <p:nvSpPr>
          <p:cNvPr id="3" name="Subtitle 2"/>
          <p:cNvSpPr>
            <a:spLocks noGrp="1"/>
          </p:cNvSpPr>
          <p:nvPr>
            <p:ph type="subTitle" idx="1"/>
          </p:nvPr>
        </p:nvSpPr>
        <p:spPr>
          <a:xfrm>
            <a:off x="683568" y="2060848"/>
            <a:ext cx="8064896" cy="3960440"/>
          </a:xfrm>
        </p:spPr>
        <p:txBody>
          <a:bodyPr>
            <a:normAutofit fontScale="40000" lnSpcReduction="20000"/>
          </a:bodyPr>
          <a:lstStyle/>
          <a:p>
            <a:pPr algn="l"/>
            <a:r>
              <a:rPr lang="en-GB" b="0" dirty="0" smtClean="0">
                <a:solidFill>
                  <a:schemeClr val="tx2">
                    <a:lumMod val="75000"/>
                  </a:schemeClr>
                </a:solidFill>
              </a:rPr>
              <a:t>Changes </a:t>
            </a:r>
            <a:r>
              <a:rPr lang="en-GB" b="0" dirty="0">
                <a:solidFill>
                  <a:schemeClr val="tx2">
                    <a:lumMod val="75000"/>
                  </a:schemeClr>
                </a:solidFill>
              </a:rPr>
              <a:t>in the external environment such as: globalisation, increased competition, faster pace of change, and environmental concerns have all had an impact.  </a:t>
            </a:r>
            <a:endParaRPr lang="en-GB" b="0" dirty="0" smtClean="0">
              <a:solidFill>
                <a:schemeClr val="tx2">
                  <a:lumMod val="75000"/>
                </a:schemeClr>
              </a:solidFill>
            </a:endParaRPr>
          </a:p>
          <a:p>
            <a:pPr algn="l"/>
            <a:endParaRPr lang="en-GB" b="0" dirty="0">
              <a:solidFill>
                <a:schemeClr val="tx2">
                  <a:lumMod val="75000"/>
                </a:schemeClr>
              </a:solidFill>
            </a:endParaRPr>
          </a:p>
          <a:p>
            <a:pPr algn="l"/>
            <a:r>
              <a:rPr lang="en-GB" b="0" dirty="0" smtClean="0">
                <a:solidFill>
                  <a:schemeClr val="tx2">
                    <a:lumMod val="75000"/>
                  </a:schemeClr>
                </a:solidFill>
              </a:rPr>
              <a:t>In financial </a:t>
            </a:r>
            <a:r>
              <a:rPr lang="en-GB" b="0" dirty="0">
                <a:solidFill>
                  <a:schemeClr val="tx2">
                    <a:lumMod val="75000"/>
                  </a:schemeClr>
                </a:solidFill>
              </a:rPr>
              <a:t>accounting this has led to the need for international financial reporting standards (IFRS) that permeate over national boundaries.  IFRS terminology is therefore becoming more widely utilised within management accounting, to reflect the changes in financial accounting. </a:t>
            </a:r>
            <a:endParaRPr lang="en-GB" b="0" dirty="0" smtClean="0">
              <a:solidFill>
                <a:schemeClr val="tx2">
                  <a:lumMod val="75000"/>
                </a:schemeClr>
              </a:solidFill>
            </a:endParaRPr>
          </a:p>
          <a:p>
            <a:pPr algn="l"/>
            <a:endParaRPr lang="en-GB" b="0" dirty="0">
              <a:solidFill>
                <a:schemeClr val="tx2">
                  <a:lumMod val="75000"/>
                </a:schemeClr>
              </a:solidFill>
            </a:endParaRPr>
          </a:p>
          <a:p>
            <a:pPr algn="l"/>
            <a:r>
              <a:rPr lang="en-GB" b="0" dirty="0" smtClean="0">
                <a:solidFill>
                  <a:schemeClr val="tx2">
                    <a:lumMod val="75000"/>
                  </a:schemeClr>
                </a:solidFill>
              </a:rPr>
              <a:t>Corporate </a:t>
            </a:r>
            <a:r>
              <a:rPr lang="en-GB" b="0" dirty="0">
                <a:solidFill>
                  <a:schemeClr val="tx2">
                    <a:lumMod val="75000"/>
                  </a:schemeClr>
                </a:solidFill>
              </a:rPr>
              <a:t>social responsibility (CSR), where firms demonstrate their ‘corporate conscience’ has also led to the use of concepts, such as ‘triple bottom line’ reporting (profit, planet &amp; people</a:t>
            </a:r>
            <a:r>
              <a:rPr lang="en-GB" b="0" dirty="0" smtClean="0">
                <a:solidFill>
                  <a:schemeClr val="tx2">
                    <a:lumMod val="75000"/>
                  </a:schemeClr>
                </a:solidFill>
              </a:rPr>
              <a:t>).  </a:t>
            </a:r>
            <a:r>
              <a:rPr lang="en-GB" b="0" dirty="0">
                <a:solidFill>
                  <a:schemeClr val="tx2">
                    <a:lumMod val="75000"/>
                  </a:schemeClr>
                </a:solidFill>
              </a:rPr>
              <a:t>Within </a:t>
            </a:r>
            <a:r>
              <a:rPr lang="en-GB" b="0" dirty="0" smtClean="0">
                <a:solidFill>
                  <a:schemeClr val="tx2">
                    <a:lumMod val="75000"/>
                  </a:schemeClr>
                </a:solidFill>
              </a:rPr>
              <a:t>management </a:t>
            </a:r>
            <a:r>
              <a:rPr lang="en-GB" b="0" dirty="0">
                <a:solidFill>
                  <a:schemeClr val="tx2">
                    <a:lumMod val="75000"/>
                  </a:schemeClr>
                </a:solidFill>
              </a:rPr>
              <a:t>accounting </a:t>
            </a:r>
            <a:r>
              <a:rPr lang="en-GB" b="0" dirty="0" smtClean="0">
                <a:solidFill>
                  <a:schemeClr val="tx2">
                    <a:lumMod val="75000"/>
                  </a:schemeClr>
                </a:solidFill>
              </a:rPr>
              <a:t>the </a:t>
            </a:r>
            <a:r>
              <a:rPr lang="en-GB" b="0" dirty="0">
                <a:solidFill>
                  <a:schemeClr val="tx2">
                    <a:lumMod val="75000"/>
                  </a:schemeClr>
                </a:solidFill>
              </a:rPr>
              <a:t>key outcome </a:t>
            </a:r>
            <a:r>
              <a:rPr lang="en-GB" b="0" dirty="0" smtClean="0">
                <a:solidFill>
                  <a:schemeClr val="tx2">
                    <a:lumMod val="75000"/>
                  </a:schemeClr>
                </a:solidFill>
              </a:rPr>
              <a:t>has </a:t>
            </a:r>
            <a:r>
              <a:rPr lang="en-GB" b="0" dirty="0">
                <a:solidFill>
                  <a:schemeClr val="tx2">
                    <a:lumMod val="75000"/>
                  </a:schemeClr>
                </a:solidFill>
              </a:rPr>
              <a:t>been the development of environmental management accounting (EMA</a:t>
            </a:r>
            <a:r>
              <a:rPr lang="en-GB" b="0" dirty="0" smtClean="0">
                <a:solidFill>
                  <a:schemeClr val="tx2">
                    <a:lumMod val="75000"/>
                  </a:schemeClr>
                </a:solidFill>
              </a:rPr>
              <a:t>).  </a:t>
            </a:r>
          </a:p>
          <a:p>
            <a:pPr algn="l"/>
            <a:endParaRPr lang="en-GB" b="0" dirty="0">
              <a:solidFill>
                <a:schemeClr val="tx2">
                  <a:lumMod val="75000"/>
                </a:schemeClr>
              </a:solidFill>
            </a:endParaRPr>
          </a:p>
          <a:p>
            <a:pPr algn="l"/>
            <a:r>
              <a:rPr lang="en-GB" b="0" dirty="0" smtClean="0">
                <a:solidFill>
                  <a:schemeClr val="tx2">
                    <a:lumMod val="75000"/>
                  </a:schemeClr>
                </a:solidFill>
              </a:rPr>
              <a:t>The </a:t>
            </a:r>
            <a:r>
              <a:rPr lang="en-GB" b="0" dirty="0">
                <a:solidFill>
                  <a:schemeClr val="tx2">
                    <a:lumMod val="75000"/>
                  </a:schemeClr>
                </a:solidFill>
              </a:rPr>
              <a:t>focus beyond profits (or instead of profits), the ‘planet’ and ‘people’ elements is also strong in the not-for-profit </a:t>
            </a:r>
            <a:r>
              <a:rPr lang="en-GB" b="0" dirty="0" smtClean="0">
                <a:solidFill>
                  <a:schemeClr val="tx2">
                    <a:lumMod val="75000"/>
                  </a:schemeClr>
                </a:solidFill>
              </a:rPr>
              <a:t>sector.  </a:t>
            </a:r>
            <a:r>
              <a:rPr lang="en-GB" b="0" dirty="0">
                <a:solidFill>
                  <a:schemeClr val="tx2">
                    <a:lumMod val="75000"/>
                  </a:schemeClr>
                </a:solidFill>
              </a:rPr>
              <a:t>The </a:t>
            </a:r>
            <a:r>
              <a:rPr lang="en-GB" b="0" dirty="0" smtClean="0">
                <a:solidFill>
                  <a:schemeClr val="tx2">
                    <a:lumMod val="75000"/>
                  </a:schemeClr>
                </a:solidFill>
              </a:rPr>
              <a:t>NFP </a:t>
            </a:r>
            <a:r>
              <a:rPr lang="en-GB" b="0" dirty="0">
                <a:solidFill>
                  <a:schemeClr val="tx2">
                    <a:lumMod val="75000"/>
                  </a:schemeClr>
                </a:solidFill>
              </a:rPr>
              <a:t>sector utilises a number of management accounting tools, but the focus, on a ‘good cause’ in such charity organisations impacts on their management accounting practices</a:t>
            </a:r>
            <a:r>
              <a:rPr lang="en-GB" b="0" dirty="0" smtClean="0">
                <a:solidFill>
                  <a:schemeClr val="tx2">
                    <a:lumMod val="75000"/>
                  </a:schemeClr>
                </a:solidFill>
              </a:rPr>
              <a:t>.</a:t>
            </a:r>
          </a:p>
          <a:p>
            <a:pPr algn="l"/>
            <a:r>
              <a:rPr lang="en-GB" b="0" dirty="0" smtClean="0">
                <a:solidFill>
                  <a:schemeClr val="tx2">
                    <a:lumMod val="75000"/>
                  </a:schemeClr>
                </a:solidFill>
              </a:rPr>
              <a:t> </a:t>
            </a:r>
            <a:endParaRPr lang="en-GB" b="0" dirty="0">
              <a:solidFill>
                <a:schemeClr val="tx2">
                  <a:lumMod val="75000"/>
                </a:schemeClr>
              </a:solidFill>
            </a:endParaRPr>
          </a:p>
          <a:p>
            <a:pPr algn="l"/>
            <a:r>
              <a:rPr lang="en-GB" b="0" dirty="0">
                <a:solidFill>
                  <a:schemeClr val="tx2">
                    <a:lumMod val="75000"/>
                  </a:schemeClr>
                </a:solidFill>
              </a:rPr>
              <a:t>This evidence further supports the case that management accounting has a vital role to play across hospitality, tourism and events organisation. </a:t>
            </a:r>
            <a:endParaRPr lang="en-US" b="0" dirty="0">
              <a:solidFill>
                <a:schemeClr val="tx2">
                  <a:lumMod val="75000"/>
                </a:schemeClr>
              </a:solidFill>
            </a:endParaRPr>
          </a:p>
        </p:txBody>
      </p:sp>
    </p:spTree>
    <p:extLst>
      <p:ext uri="{BB962C8B-B14F-4D97-AF65-F5344CB8AC3E}">
        <p14:creationId xmlns:p14="http://schemas.microsoft.com/office/powerpoint/2010/main" val="69333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Role of the management accountant</a:t>
            </a:r>
            <a:endParaRPr lang="en-US" b="1" dirty="0">
              <a:solidFill>
                <a:schemeClr val="bg1"/>
              </a:solidFill>
            </a:endParaRPr>
          </a:p>
        </p:txBody>
      </p:sp>
      <p:sp>
        <p:nvSpPr>
          <p:cNvPr id="3" name="Subtitle 2"/>
          <p:cNvSpPr>
            <a:spLocks noGrp="1"/>
          </p:cNvSpPr>
          <p:nvPr>
            <p:ph type="subTitle" idx="1"/>
          </p:nvPr>
        </p:nvSpPr>
        <p:spPr>
          <a:xfrm>
            <a:off x="683568" y="1916832"/>
            <a:ext cx="8064896" cy="3960440"/>
          </a:xfrm>
        </p:spPr>
        <p:txBody>
          <a:bodyPr>
            <a:normAutofit fontScale="25000" lnSpcReduction="20000"/>
          </a:bodyPr>
          <a:lstStyle/>
          <a:p>
            <a:pPr algn="l"/>
            <a:r>
              <a:rPr lang="en-GB" sz="4800" b="0" dirty="0" smtClean="0">
                <a:solidFill>
                  <a:schemeClr val="tx2">
                    <a:lumMod val="75000"/>
                  </a:schemeClr>
                </a:solidFill>
              </a:rPr>
              <a:t>Generic </a:t>
            </a:r>
            <a:r>
              <a:rPr lang="en-GB" sz="4800" b="0" dirty="0">
                <a:solidFill>
                  <a:schemeClr val="tx2">
                    <a:lumMod val="75000"/>
                  </a:schemeClr>
                </a:solidFill>
              </a:rPr>
              <a:t>management accounting </a:t>
            </a:r>
            <a:r>
              <a:rPr lang="en-GB" sz="4800" b="0" dirty="0" smtClean="0">
                <a:solidFill>
                  <a:schemeClr val="tx2">
                    <a:lumMod val="75000"/>
                  </a:schemeClr>
                </a:solidFill>
              </a:rPr>
              <a:t>literature identifies management </a:t>
            </a:r>
            <a:r>
              <a:rPr lang="en-GB" sz="4800" b="0" dirty="0">
                <a:solidFill>
                  <a:schemeClr val="tx2">
                    <a:lumMod val="75000"/>
                  </a:schemeClr>
                </a:solidFill>
              </a:rPr>
              <a:t>accountant has changed over time (Burns, &amp; Baldvinsdottir, 2005; Hopper, Otley, &amp; Scapens, 2001). </a:t>
            </a:r>
            <a:r>
              <a:rPr lang="en-GB" sz="4800" b="0" dirty="0" smtClean="0">
                <a:solidFill>
                  <a:schemeClr val="tx2">
                    <a:lumMod val="75000"/>
                  </a:schemeClr>
                </a:solidFill>
              </a:rPr>
              <a:t>This </a:t>
            </a:r>
            <a:r>
              <a:rPr lang="en-GB" sz="4800" b="0" dirty="0">
                <a:solidFill>
                  <a:schemeClr val="tx2">
                    <a:lumMod val="75000"/>
                  </a:schemeClr>
                </a:solidFill>
              </a:rPr>
              <a:t>is </a:t>
            </a:r>
            <a:r>
              <a:rPr lang="en-GB" sz="4800" b="0" dirty="0" smtClean="0">
                <a:solidFill>
                  <a:schemeClr val="tx2">
                    <a:lumMod val="75000"/>
                  </a:schemeClr>
                </a:solidFill>
              </a:rPr>
              <a:t>mirrored </a:t>
            </a:r>
            <a:r>
              <a:rPr lang="en-GB" sz="4800" b="0" dirty="0">
                <a:solidFill>
                  <a:schemeClr val="tx2">
                    <a:lumMod val="75000"/>
                  </a:schemeClr>
                </a:solidFill>
              </a:rPr>
              <a:t>within hospitality applied research </a:t>
            </a:r>
            <a:r>
              <a:rPr lang="en-GB" sz="4800" b="0" dirty="0" smtClean="0">
                <a:solidFill>
                  <a:schemeClr val="tx2">
                    <a:lumMod val="75000"/>
                  </a:schemeClr>
                </a:solidFill>
              </a:rPr>
              <a:t>(Burgess 2006).</a:t>
            </a:r>
          </a:p>
          <a:p>
            <a:pPr algn="l"/>
            <a:endParaRPr lang="en-GB" sz="4800" b="0" dirty="0">
              <a:solidFill>
                <a:schemeClr val="tx2">
                  <a:lumMod val="75000"/>
                </a:schemeClr>
              </a:solidFill>
            </a:endParaRPr>
          </a:p>
          <a:p>
            <a:pPr algn="l"/>
            <a:r>
              <a:rPr lang="en-GB" sz="4800" b="0" dirty="0" smtClean="0">
                <a:solidFill>
                  <a:schemeClr val="tx2">
                    <a:lumMod val="75000"/>
                  </a:schemeClr>
                </a:solidFill>
              </a:rPr>
              <a:t>Research </a:t>
            </a:r>
            <a:r>
              <a:rPr lang="en-GB" sz="4800" b="0" dirty="0">
                <a:solidFill>
                  <a:schemeClr val="tx2">
                    <a:lumMod val="75000"/>
                  </a:schemeClr>
                </a:solidFill>
              </a:rPr>
              <a:t>shows that in the later part of the twentieth century the traditional role of a ‘bean counter’, working in isolation from unit management was changing</a:t>
            </a:r>
            <a:r>
              <a:rPr lang="en-GB" sz="4800" b="0" dirty="0" smtClean="0">
                <a:solidFill>
                  <a:schemeClr val="tx2">
                    <a:lumMod val="75000"/>
                  </a:schemeClr>
                </a:solidFill>
              </a:rPr>
              <a:t>.</a:t>
            </a:r>
          </a:p>
          <a:p>
            <a:pPr algn="l"/>
            <a:endParaRPr lang="en-GB" sz="4800" b="0" dirty="0">
              <a:solidFill>
                <a:schemeClr val="tx2">
                  <a:lumMod val="75000"/>
                </a:schemeClr>
              </a:solidFill>
            </a:endParaRPr>
          </a:p>
          <a:p>
            <a:pPr algn="l"/>
            <a:r>
              <a:rPr lang="en-GB" sz="4800" b="0" dirty="0" smtClean="0">
                <a:solidFill>
                  <a:schemeClr val="tx2">
                    <a:lumMod val="75000"/>
                  </a:schemeClr>
                </a:solidFill>
              </a:rPr>
              <a:t>Financial </a:t>
            </a:r>
            <a:r>
              <a:rPr lang="en-GB" sz="4800" b="0" dirty="0">
                <a:solidFill>
                  <a:schemeClr val="tx2">
                    <a:lumMod val="75000"/>
                  </a:schemeClr>
                </a:solidFill>
              </a:rPr>
              <a:t>controllers were taking a more active role at unit level hotel management, being viewed as part of the management team and working alongside managers and working with them to aid their decision making process. </a:t>
            </a:r>
            <a:endParaRPr lang="en-GB" sz="4800" b="0" dirty="0" smtClean="0">
              <a:solidFill>
                <a:schemeClr val="tx2">
                  <a:lumMod val="75000"/>
                </a:schemeClr>
              </a:solidFill>
            </a:endParaRPr>
          </a:p>
          <a:p>
            <a:pPr algn="l"/>
            <a:endParaRPr lang="en-GB" sz="4800" b="0" dirty="0">
              <a:solidFill>
                <a:schemeClr val="tx2">
                  <a:lumMod val="75000"/>
                </a:schemeClr>
              </a:solidFill>
            </a:endParaRPr>
          </a:p>
          <a:p>
            <a:pPr algn="l"/>
            <a:r>
              <a:rPr lang="en-GB" sz="4800" b="0" dirty="0" smtClean="0">
                <a:solidFill>
                  <a:schemeClr val="tx2">
                    <a:lumMod val="75000"/>
                  </a:schemeClr>
                </a:solidFill>
              </a:rPr>
              <a:t>Into </a:t>
            </a:r>
            <a:r>
              <a:rPr lang="en-GB" sz="4800" b="0" dirty="0">
                <a:solidFill>
                  <a:schemeClr val="tx2">
                    <a:lumMod val="75000"/>
                  </a:schemeClr>
                </a:solidFill>
              </a:rPr>
              <a:t>the twenty first century, as many organisations considered </a:t>
            </a:r>
            <a:r>
              <a:rPr lang="en-GB" sz="4800" b="0" dirty="0" smtClean="0">
                <a:solidFill>
                  <a:schemeClr val="tx2">
                    <a:lumMod val="75000"/>
                  </a:schemeClr>
                </a:solidFill>
              </a:rPr>
              <a:t>cutting </a:t>
            </a:r>
            <a:r>
              <a:rPr lang="en-GB" sz="4800" b="0" dirty="0">
                <a:solidFill>
                  <a:schemeClr val="tx2">
                    <a:lumMod val="75000"/>
                  </a:schemeClr>
                </a:solidFill>
              </a:rPr>
              <a:t>costs in </a:t>
            </a:r>
            <a:r>
              <a:rPr lang="en-GB" sz="4800" b="0" dirty="0" smtClean="0">
                <a:solidFill>
                  <a:schemeClr val="tx2">
                    <a:lumMod val="75000"/>
                  </a:schemeClr>
                </a:solidFill>
              </a:rPr>
              <a:t>a </a:t>
            </a:r>
            <a:r>
              <a:rPr lang="en-GB" sz="4800" b="0" dirty="0">
                <a:solidFill>
                  <a:schemeClr val="tx2">
                    <a:lumMod val="75000"/>
                  </a:schemeClr>
                </a:solidFill>
              </a:rPr>
              <a:t>competitive environment, </a:t>
            </a:r>
            <a:r>
              <a:rPr lang="en-GB" sz="4800" b="0" dirty="0" smtClean="0">
                <a:solidFill>
                  <a:schemeClr val="tx2">
                    <a:lumMod val="75000"/>
                  </a:schemeClr>
                </a:solidFill>
              </a:rPr>
              <a:t>centralising </a:t>
            </a:r>
            <a:r>
              <a:rPr lang="en-GB" sz="4800" b="0" dirty="0">
                <a:solidFill>
                  <a:schemeClr val="tx2">
                    <a:lumMod val="75000"/>
                  </a:schemeClr>
                </a:solidFill>
              </a:rPr>
              <a:t>‘support functions’, and outsourcing became more popular</a:t>
            </a:r>
            <a:r>
              <a:rPr lang="en-GB" sz="4800" b="0" dirty="0" smtClean="0">
                <a:solidFill>
                  <a:schemeClr val="tx2">
                    <a:lumMod val="75000"/>
                  </a:schemeClr>
                </a:solidFill>
              </a:rPr>
              <a:t>.</a:t>
            </a:r>
          </a:p>
          <a:p>
            <a:pPr algn="l"/>
            <a:endParaRPr lang="en-GB" sz="4800" b="0" dirty="0">
              <a:solidFill>
                <a:schemeClr val="tx2">
                  <a:lumMod val="75000"/>
                </a:schemeClr>
              </a:solidFill>
            </a:endParaRPr>
          </a:p>
          <a:p>
            <a:pPr algn="l"/>
            <a:r>
              <a:rPr lang="en-GB" sz="4800" b="0" dirty="0" smtClean="0">
                <a:solidFill>
                  <a:schemeClr val="tx2">
                    <a:lumMod val="75000"/>
                  </a:schemeClr>
                </a:solidFill>
              </a:rPr>
              <a:t>By </a:t>
            </a:r>
            <a:r>
              <a:rPr lang="en-GB" sz="4800" b="0" dirty="0">
                <a:solidFill>
                  <a:schemeClr val="tx2">
                    <a:lumMod val="75000"/>
                  </a:schemeClr>
                </a:solidFill>
              </a:rPr>
              <a:t>2006 Burgess was concerned if there was actually a future for financial controllers at the unit (hotel) level.  Evidence suggested a number of chain hotels were moving financial controllers into regional or national ‘hubs’ to support a group of individual hotels.  There has also been some evidence of outsourcing the accounting function altogether</a:t>
            </a:r>
            <a:r>
              <a:rPr lang="en-GB" sz="4800" b="0" dirty="0" smtClean="0">
                <a:solidFill>
                  <a:schemeClr val="tx2">
                    <a:lumMod val="75000"/>
                  </a:schemeClr>
                </a:solidFill>
              </a:rPr>
              <a:t>.</a:t>
            </a:r>
          </a:p>
          <a:p>
            <a:pPr algn="l"/>
            <a:endParaRPr lang="en-GB" sz="4800" b="0" dirty="0">
              <a:solidFill>
                <a:schemeClr val="tx2">
                  <a:lumMod val="75000"/>
                </a:schemeClr>
              </a:solidFill>
            </a:endParaRPr>
          </a:p>
          <a:p>
            <a:pPr algn="l"/>
            <a:r>
              <a:rPr lang="en-GB" sz="4800" b="0" dirty="0" smtClean="0">
                <a:solidFill>
                  <a:schemeClr val="tx2">
                    <a:lumMod val="75000"/>
                  </a:schemeClr>
                </a:solidFill>
              </a:rPr>
              <a:t>In </a:t>
            </a:r>
            <a:r>
              <a:rPr lang="en-GB" sz="4800" b="0" dirty="0">
                <a:solidFill>
                  <a:schemeClr val="tx2">
                    <a:lumMod val="75000"/>
                  </a:schemeClr>
                </a:solidFill>
              </a:rPr>
              <a:t>the events sector, a number of horseracing courses in the UK have moved away from venue based management accountants to a more centralised base needing less staffing. </a:t>
            </a:r>
            <a:endParaRPr lang="en-GB" sz="4800" b="0" dirty="0" smtClean="0">
              <a:solidFill>
                <a:schemeClr val="tx2">
                  <a:lumMod val="75000"/>
                </a:schemeClr>
              </a:solidFill>
            </a:endParaRPr>
          </a:p>
          <a:p>
            <a:pPr algn="l"/>
            <a:endParaRPr lang="en-GB" sz="4800" b="0" dirty="0">
              <a:solidFill>
                <a:schemeClr val="tx2">
                  <a:lumMod val="75000"/>
                </a:schemeClr>
              </a:solidFill>
            </a:endParaRPr>
          </a:p>
          <a:p>
            <a:pPr algn="l"/>
            <a:r>
              <a:rPr lang="en-GB" sz="4800" i="1" dirty="0" smtClean="0">
                <a:solidFill>
                  <a:schemeClr val="tx2">
                    <a:lumMod val="75000"/>
                  </a:schemeClr>
                </a:solidFill>
              </a:rPr>
              <a:t>This </a:t>
            </a:r>
            <a:r>
              <a:rPr lang="en-GB" sz="4800" i="1" dirty="0">
                <a:solidFill>
                  <a:schemeClr val="tx2">
                    <a:lumMod val="75000"/>
                  </a:schemeClr>
                </a:solidFill>
              </a:rPr>
              <a:t>raises is the need for ‘non-financial’ managers to have sufficient accounting skills at unit level.  This stresses the point that managers across hospitality, tourism and events need to develop a sound working knowledge of management accounting in order to be effective.</a:t>
            </a:r>
          </a:p>
          <a:p>
            <a:pPr algn="l"/>
            <a:endParaRPr lang="en-US" b="0" dirty="0">
              <a:solidFill>
                <a:schemeClr val="tx2">
                  <a:lumMod val="75000"/>
                </a:schemeClr>
              </a:solidFill>
            </a:endParaRPr>
          </a:p>
        </p:txBody>
      </p:sp>
    </p:spTree>
    <p:extLst>
      <p:ext uri="{BB962C8B-B14F-4D97-AF65-F5344CB8AC3E}">
        <p14:creationId xmlns:p14="http://schemas.microsoft.com/office/powerpoint/2010/main" val="2149135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1828</Words>
  <Application>Microsoft Office PowerPoint</Application>
  <PresentationFormat>On-screen Show (4:3)</PresentationFormat>
  <Paragraphs>143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Chapter 20</vt:lpstr>
      <vt:lpstr> Objectives </vt:lpstr>
      <vt:lpstr>Management accounting change over time</vt:lpstr>
      <vt:lpstr>Management accounting change over time</vt:lpstr>
      <vt:lpstr>Use of management accounting in hospitality, tourism &amp; events</vt:lpstr>
      <vt:lpstr>Use of management accounting in hospitality, tourism &amp; events</vt:lpstr>
      <vt:lpstr>Use of management accounting in hospitality, tourism &amp; events</vt:lpstr>
      <vt:lpstr>Use of management accounting in hospitality, tourism &amp; events</vt:lpstr>
      <vt:lpstr>Role of the management accountant</vt:lpstr>
      <vt:lpstr>Contemporary applied research - Changes in management accounting practice research </vt:lpstr>
      <vt:lpstr>Contemporary applied research - Changes in management accounting practice research </vt:lpstr>
      <vt:lpstr>Contemporary applied research - Changes in management accounting practice research </vt:lpstr>
      <vt:lpstr>Contemporary applied research - Changes in management accounting practice research </vt:lpstr>
      <vt:lpstr>Managerial accounting and the textbook user</vt:lpstr>
      <vt:lpstr>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18</cp:revision>
  <dcterms:created xsi:type="dcterms:W3CDTF">2012-08-01T20:46:07Z</dcterms:created>
  <dcterms:modified xsi:type="dcterms:W3CDTF">2012-08-26T19:24:51Z</dcterms:modified>
</cp:coreProperties>
</file>